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1434" r:id="rId3"/>
    <p:sldId id="639" r:id="rId4"/>
    <p:sldId id="640" r:id="rId5"/>
    <p:sldId id="641" r:id="rId6"/>
    <p:sldId id="257" r:id="rId7"/>
    <p:sldId id="638" r:id="rId8"/>
    <p:sldId id="985" r:id="rId9"/>
    <p:sldId id="1890" r:id="rId10"/>
    <p:sldId id="1073" r:id="rId11"/>
    <p:sldId id="1112" r:id="rId12"/>
    <p:sldId id="1146" r:id="rId13"/>
    <p:sldId id="1192" r:id="rId14"/>
    <p:sldId id="1232" r:id="rId15"/>
    <p:sldId id="1308" r:id="rId16"/>
    <p:sldId id="1309" r:id="rId17"/>
    <p:sldId id="302" r:id="rId18"/>
    <p:sldId id="309" r:id="rId19"/>
    <p:sldId id="310" r:id="rId20"/>
    <p:sldId id="311" r:id="rId21"/>
    <p:sldId id="312" r:id="rId22"/>
    <p:sldId id="313" r:id="rId23"/>
    <p:sldId id="314" r:id="rId24"/>
    <p:sldId id="315" r:id="rId25"/>
    <p:sldId id="316" r:id="rId26"/>
    <p:sldId id="1310" r:id="rId27"/>
    <p:sldId id="1311" r:id="rId28"/>
    <p:sldId id="1572" r:id="rId29"/>
    <p:sldId id="1888" r:id="rId30"/>
    <p:sldId id="1312" r:id="rId31"/>
    <p:sldId id="1435" r:id="rId32"/>
    <p:sldId id="1436" r:id="rId33"/>
    <p:sldId id="1437" r:id="rId34"/>
    <p:sldId id="1438" r:id="rId35"/>
    <p:sldId id="1439" r:id="rId36"/>
    <p:sldId id="1440" r:id="rId37"/>
    <p:sldId id="1441" r:id="rId38"/>
    <p:sldId id="1442" r:id="rId39"/>
    <p:sldId id="1545" r:id="rId40"/>
    <p:sldId id="1546" r:id="rId41"/>
    <p:sldId id="1547" r:id="rId42"/>
    <p:sldId id="1548" r:id="rId43"/>
    <p:sldId id="1549" r:id="rId44"/>
    <p:sldId id="1550" r:id="rId45"/>
    <p:sldId id="1551" r:id="rId46"/>
    <p:sldId id="1552" r:id="rId47"/>
    <p:sldId id="1553" r:id="rId48"/>
    <p:sldId id="1554" r:id="rId49"/>
    <p:sldId id="1555" r:id="rId50"/>
    <p:sldId id="1556" r:id="rId51"/>
    <p:sldId id="1557" r:id="rId52"/>
    <p:sldId id="1558" r:id="rId53"/>
    <p:sldId id="1559" r:id="rId54"/>
    <p:sldId id="1560" r:id="rId55"/>
    <p:sldId id="1561" r:id="rId56"/>
    <p:sldId id="1562" r:id="rId57"/>
    <p:sldId id="1563" r:id="rId58"/>
    <p:sldId id="1564" r:id="rId59"/>
    <p:sldId id="1565" r:id="rId60"/>
    <p:sldId id="1566" r:id="rId61"/>
    <p:sldId id="1567" r:id="rId62"/>
    <p:sldId id="1568" r:id="rId63"/>
    <p:sldId id="1569" r:id="rId64"/>
    <p:sldId id="1570" r:id="rId65"/>
    <p:sldId id="1571" r:id="rId66"/>
    <p:sldId id="1443" r:id="rId67"/>
    <p:sldId id="1444" r:id="rId68"/>
    <p:sldId id="1445" r:id="rId69"/>
    <p:sldId id="1446" r:id="rId70"/>
    <p:sldId id="1447" r:id="rId71"/>
    <p:sldId id="1448" r:id="rId72"/>
    <p:sldId id="1449" r:id="rId73"/>
    <p:sldId id="1450" r:id="rId74"/>
    <p:sldId id="1451" r:id="rId75"/>
    <p:sldId id="1452" r:id="rId76"/>
    <p:sldId id="1315" r:id="rId77"/>
    <p:sldId id="1314" r:id="rId78"/>
    <p:sldId id="1313" r:id="rId79"/>
    <p:sldId id="1574" r:id="rId80"/>
    <p:sldId id="1889" r:id="rId81"/>
    <p:sldId id="1544" r:id="rId82"/>
    <p:sldId id="1575" r:id="rId83"/>
    <p:sldId id="1576" r:id="rId84"/>
    <p:sldId id="1577" r:id="rId85"/>
    <p:sldId id="1578" r:id="rId86"/>
    <p:sldId id="1579" r:id="rId87"/>
    <p:sldId id="1580" r:id="rId88"/>
    <p:sldId id="1581" r:id="rId89"/>
    <p:sldId id="1582" r:id="rId90"/>
    <p:sldId id="1583" r:id="rId91"/>
    <p:sldId id="1584" r:id="rId92"/>
    <p:sldId id="1585" r:id="rId93"/>
    <p:sldId id="1798" r:id="rId94"/>
    <p:sldId id="1799" r:id="rId95"/>
    <p:sldId id="1800" r:id="rId96"/>
    <p:sldId id="1801" r:id="rId97"/>
    <p:sldId id="1802" r:id="rId98"/>
    <p:sldId id="1803" r:id="rId99"/>
    <p:sldId id="1804" r:id="rId100"/>
    <p:sldId id="1805" r:id="rId101"/>
    <p:sldId id="1806" r:id="rId102"/>
    <p:sldId id="1807" r:id="rId103"/>
    <p:sldId id="1808" r:id="rId104"/>
    <p:sldId id="1809" r:id="rId105"/>
    <p:sldId id="1810" r:id="rId106"/>
    <p:sldId id="1811" r:id="rId107"/>
    <p:sldId id="1812" r:id="rId108"/>
    <p:sldId id="1813" r:id="rId109"/>
    <p:sldId id="1814" r:id="rId110"/>
    <p:sldId id="1815" r:id="rId111"/>
    <p:sldId id="1816" r:id="rId112"/>
    <p:sldId id="1817" r:id="rId113"/>
    <p:sldId id="1818" r:id="rId114"/>
    <p:sldId id="1819" r:id="rId115"/>
    <p:sldId id="1820" r:id="rId116"/>
    <p:sldId id="1821" r:id="rId117"/>
    <p:sldId id="1822" r:id="rId118"/>
    <p:sldId id="1823" r:id="rId119"/>
    <p:sldId id="1824" r:id="rId120"/>
    <p:sldId id="1825" r:id="rId121"/>
    <p:sldId id="1826" r:id="rId122"/>
    <p:sldId id="1827" r:id="rId123"/>
    <p:sldId id="1828" r:id="rId124"/>
    <p:sldId id="1829" r:id="rId125"/>
    <p:sldId id="1830" r:id="rId126"/>
    <p:sldId id="1831" r:id="rId127"/>
    <p:sldId id="1832" r:id="rId128"/>
    <p:sldId id="1833" r:id="rId129"/>
    <p:sldId id="1834" r:id="rId130"/>
    <p:sldId id="1835" r:id="rId131"/>
    <p:sldId id="1836" r:id="rId132"/>
    <p:sldId id="1837" r:id="rId133"/>
    <p:sldId id="1838" r:id="rId134"/>
    <p:sldId id="1839" r:id="rId135"/>
    <p:sldId id="1840" r:id="rId136"/>
    <p:sldId id="1841" r:id="rId137"/>
    <p:sldId id="1842" r:id="rId138"/>
    <p:sldId id="1843" r:id="rId139"/>
    <p:sldId id="1844" r:id="rId140"/>
    <p:sldId id="1845" r:id="rId141"/>
    <p:sldId id="1846" r:id="rId142"/>
    <p:sldId id="1847" r:id="rId143"/>
    <p:sldId id="1848" r:id="rId144"/>
    <p:sldId id="1849" r:id="rId145"/>
    <p:sldId id="1586" r:id="rId146"/>
    <p:sldId id="1587" r:id="rId147"/>
    <p:sldId id="1588" r:id="rId148"/>
    <p:sldId id="1589" r:id="rId149"/>
    <p:sldId id="1590" r:id="rId150"/>
    <p:sldId id="1591" r:id="rId151"/>
    <p:sldId id="1592" r:id="rId152"/>
    <p:sldId id="1593" r:id="rId153"/>
    <p:sldId id="1594" r:id="rId154"/>
    <p:sldId id="1595" r:id="rId155"/>
    <p:sldId id="1596" r:id="rId156"/>
    <p:sldId id="1597" r:id="rId157"/>
    <p:sldId id="1598" r:id="rId158"/>
    <p:sldId id="1599" r:id="rId159"/>
    <p:sldId id="1600" r:id="rId160"/>
    <p:sldId id="1601" r:id="rId161"/>
    <p:sldId id="1602" r:id="rId162"/>
    <p:sldId id="1603" r:id="rId163"/>
    <p:sldId id="1604" r:id="rId164"/>
    <p:sldId id="1605" r:id="rId165"/>
    <p:sldId id="1606" r:id="rId166"/>
    <p:sldId id="1607" r:id="rId167"/>
    <p:sldId id="1608" r:id="rId168"/>
    <p:sldId id="1609" r:id="rId169"/>
    <p:sldId id="1610" r:id="rId170"/>
    <p:sldId id="1611" r:id="rId171"/>
    <p:sldId id="1612" r:id="rId172"/>
    <p:sldId id="1613" r:id="rId173"/>
    <p:sldId id="1614" r:id="rId174"/>
    <p:sldId id="1615" r:id="rId175"/>
    <p:sldId id="1616" r:id="rId176"/>
    <p:sldId id="1617" r:id="rId177"/>
    <p:sldId id="1618" r:id="rId178"/>
    <p:sldId id="1619" r:id="rId179"/>
    <p:sldId id="1620" r:id="rId180"/>
    <p:sldId id="1621" r:id="rId181"/>
    <p:sldId id="1622" r:id="rId182"/>
    <p:sldId id="1623" r:id="rId183"/>
    <p:sldId id="1624" r:id="rId184"/>
    <p:sldId id="1625" r:id="rId185"/>
    <p:sldId id="1626" r:id="rId186"/>
    <p:sldId id="1627" r:id="rId187"/>
    <p:sldId id="1628" r:id="rId188"/>
    <p:sldId id="1629" r:id="rId189"/>
    <p:sldId id="1630" r:id="rId190"/>
    <p:sldId id="1631" r:id="rId191"/>
    <p:sldId id="1632" r:id="rId192"/>
    <p:sldId id="1633" r:id="rId193"/>
    <p:sldId id="1634" r:id="rId194"/>
    <p:sldId id="1635" r:id="rId195"/>
    <p:sldId id="1636" r:id="rId196"/>
    <p:sldId id="1637" r:id="rId197"/>
    <p:sldId id="1638" r:id="rId198"/>
    <p:sldId id="1639" r:id="rId199"/>
    <p:sldId id="1640" r:id="rId200"/>
    <p:sldId id="1641" r:id="rId201"/>
    <p:sldId id="1642" r:id="rId202"/>
    <p:sldId id="1643" r:id="rId203"/>
    <p:sldId id="1644" r:id="rId204"/>
    <p:sldId id="1645" r:id="rId205"/>
    <p:sldId id="1646" r:id="rId206"/>
    <p:sldId id="1647" r:id="rId207"/>
    <p:sldId id="1648" r:id="rId208"/>
    <p:sldId id="1649" r:id="rId209"/>
    <p:sldId id="1650" r:id="rId210"/>
    <p:sldId id="1651" r:id="rId211"/>
    <p:sldId id="1652" r:id="rId212"/>
    <p:sldId id="1653" r:id="rId213"/>
    <p:sldId id="1654" r:id="rId214"/>
    <p:sldId id="1655" r:id="rId215"/>
    <p:sldId id="1656" r:id="rId216"/>
    <p:sldId id="1657" r:id="rId217"/>
    <p:sldId id="1658" r:id="rId218"/>
    <p:sldId id="1659" r:id="rId219"/>
    <p:sldId id="1660" r:id="rId220"/>
    <p:sldId id="1661" r:id="rId221"/>
    <p:sldId id="1662" r:id="rId222"/>
    <p:sldId id="1663" r:id="rId223"/>
    <p:sldId id="1664" r:id="rId224"/>
    <p:sldId id="1665" r:id="rId225"/>
    <p:sldId id="1666" r:id="rId226"/>
    <p:sldId id="1667" r:id="rId227"/>
    <p:sldId id="1668" r:id="rId228"/>
    <p:sldId id="1669" r:id="rId229"/>
    <p:sldId id="1670" r:id="rId230"/>
    <p:sldId id="1671" r:id="rId231"/>
    <p:sldId id="1672" r:id="rId232"/>
    <p:sldId id="1673" r:id="rId233"/>
    <p:sldId id="1674" r:id="rId234"/>
    <p:sldId id="1675" r:id="rId235"/>
    <p:sldId id="1676" r:id="rId236"/>
    <p:sldId id="1677" r:id="rId237"/>
    <p:sldId id="1678" r:id="rId238"/>
    <p:sldId id="1679" r:id="rId239"/>
    <p:sldId id="1680" r:id="rId240"/>
    <p:sldId id="1681" r:id="rId241"/>
    <p:sldId id="1682" r:id="rId242"/>
    <p:sldId id="1683" r:id="rId243"/>
    <p:sldId id="1684" r:id="rId244"/>
    <p:sldId id="1685" r:id="rId245"/>
    <p:sldId id="1686" r:id="rId246"/>
    <p:sldId id="1687" r:id="rId247"/>
    <p:sldId id="1688" r:id="rId248"/>
    <p:sldId id="1689" r:id="rId249"/>
    <p:sldId id="1690" r:id="rId250"/>
    <p:sldId id="1691" r:id="rId251"/>
    <p:sldId id="1692" r:id="rId252"/>
    <p:sldId id="1693" r:id="rId253"/>
    <p:sldId id="1694" r:id="rId254"/>
    <p:sldId id="1695" r:id="rId255"/>
    <p:sldId id="1696" r:id="rId256"/>
    <p:sldId id="1697" r:id="rId257"/>
    <p:sldId id="1698" r:id="rId258"/>
    <p:sldId id="1699" r:id="rId259"/>
    <p:sldId id="1700" r:id="rId260"/>
    <p:sldId id="1701" r:id="rId261"/>
    <p:sldId id="1702" r:id="rId262"/>
    <p:sldId id="1703" r:id="rId263"/>
    <p:sldId id="1704" r:id="rId264"/>
    <p:sldId id="1705" r:id="rId265"/>
    <p:sldId id="1706" r:id="rId266"/>
    <p:sldId id="1707" r:id="rId267"/>
    <p:sldId id="1708" r:id="rId268"/>
    <p:sldId id="1709" r:id="rId269"/>
    <p:sldId id="1710" r:id="rId270"/>
    <p:sldId id="1711" r:id="rId271"/>
    <p:sldId id="1712" r:id="rId272"/>
    <p:sldId id="1713" r:id="rId273"/>
    <p:sldId id="1714" r:id="rId274"/>
    <p:sldId id="1715" r:id="rId275"/>
    <p:sldId id="1716" r:id="rId276"/>
    <p:sldId id="1717" r:id="rId277"/>
    <p:sldId id="1718" r:id="rId278"/>
    <p:sldId id="1719" r:id="rId279"/>
    <p:sldId id="1720" r:id="rId280"/>
    <p:sldId id="1721" r:id="rId281"/>
    <p:sldId id="1722" r:id="rId282"/>
    <p:sldId id="1723" r:id="rId283"/>
    <p:sldId id="1724" r:id="rId284"/>
    <p:sldId id="1725" r:id="rId285"/>
    <p:sldId id="1726" r:id="rId286"/>
    <p:sldId id="1727" r:id="rId287"/>
    <p:sldId id="1728" r:id="rId288"/>
    <p:sldId id="1729" r:id="rId289"/>
    <p:sldId id="1730" r:id="rId290"/>
    <p:sldId id="1731" r:id="rId291"/>
    <p:sldId id="1732" r:id="rId292"/>
    <p:sldId id="1733" r:id="rId293"/>
    <p:sldId id="1734" r:id="rId294"/>
    <p:sldId id="1735" r:id="rId295"/>
    <p:sldId id="1736" r:id="rId296"/>
    <p:sldId id="1737" r:id="rId297"/>
    <p:sldId id="1738" r:id="rId298"/>
    <p:sldId id="1739" r:id="rId299"/>
    <p:sldId id="1740" r:id="rId300"/>
    <p:sldId id="1741" r:id="rId301"/>
    <p:sldId id="1742" r:id="rId302"/>
    <p:sldId id="1743" r:id="rId303"/>
    <p:sldId id="1744" r:id="rId304"/>
    <p:sldId id="1745" r:id="rId305"/>
    <p:sldId id="1746" r:id="rId306"/>
    <p:sldId id="1747" r:id="rId307"/>
    <p:sldId id="1748" r:id="rId308"/>
    <p:sldId id="1749" r:id="rId309"/>
    <p:sldId id="1750" r:id="rId310"/>
    <p:sldId id="1751" r:id="rId311"/>
    <p:sldId id="1752" r:id="rId312"/>
    <p:sldId id="1753" r:id="rId313"/>
    <p:sldId id="1754" r:id="rId314"/>
    <p:sldId id="1755" r:id="rId315"/>
    <p:sldId id="1756" r:id="rId316"/>
    <p:sldId id="1850" r:id="rId317"/>
    <p:sldId id="1316" r:id="rId318"/>
    <p:sldId id="1317" r:id="rId319"/>
    <p:sldId id="542" r:id="rId320"/>
    <p:sldId id="1853" r:id="rId321"/>
    <p:sldId id="1852" r:id="rId322"/>
    <p:sldId id="1854" r:id="rId323"/>
    <p:sldId id="1855" r:id="rId324"/>
    <p:sldId id="1856" r:id="rId325"/>
    <p:sldId id="1857" r:id="rId326"/>
    <p:sldId id="1858" r:id="rId327"/>
    <p:sldId id="1859" r:id="rId328"/>
    <p:sldId id="1860" r:id="rId329"/>
    <p:sldId id="1861" r:id="rId330"/>
    <p:sldId id="1862" r:id="rId331"/>
    <p:sldId id="1863" r:id="rId332"/>
    <p:sldId id="1864" r:id="rId333"/>
    <p:sldId id="1865" r:id="rId334"/>
    <p:sldId id="1866" r:id="rId335"/>
    <p:sldId id="1867" r:id="rId336"/>
    <p:sldId id="1868" r:id="rId337"/>
    <p:sldId id="1869" r:id="rId338"/>
    <p:sldId id="1870" r:id="rId339"/>
    <p:sldId id="1871" r:id="rId340"/>
    <p:sldId id="1872" r:id="rId341"/>
    <p:sldId id="1873" r:id="rId342"/>
    <p:sldId id="1874" r:id="rId343"/>
    <p:sldId id="1875" r:id="rId344"/>
    <p:sldId id="1876" r:id="rId345"/>
    <p:sldId id="1877" r:id="rId346"/>
    <p:sldId id="1878" r:id="rId347"/>
    <p:sldId id="1879" r:id="rId348"/>
    <p:sldId id="1880" r:id="rId349"/>
    <p:sldId id="1881" r:id="rId350"/>
    <p:sldId id="1882" r:id="rId351"/>
    <p:sldId id="1883" r:id="rId352"/>
    <p:sldId id="1884" r:id="rId353"/>
    <p:sldId id="1885" r:id="rId354"/>
    <p:sldId id="1886" r:id="rId355"/>
    <p:sldId id="1887" r:id="rId356"/>
    <p:sldId id="1851" r:id="rId357"/>
    <p:sldId id="1318" r:id="rId358"/>
    <p:sldId id="1319" r:id="rId359"/>
    <p:sldId id="1320" r:id="rId360"/>
    <p:sldId id="1323" r:id="rId361"/>
    <p:sldId id="1325" r:id="rId362"/>
    <p:sldId id="1326" r:id="rId363"/>
    <p:sldId id="1327" r:id="rId364"/>
    <p:sldId id="1328" r:id="rId365"/>
    <p:sldId id="1329" r:id="rId366"/>
    <p:sldId id="1330" r:id="rId367"/>
    <p:sldId id="1331" r:id="rId368"/>
    <p:sldId id="1332" r:id="rId369"/>
    <p:sldId id="1333" r:id="rId370"/>
    <p:sldId id="1334" r:id="rId371"/>
    <p:sldId id="1335" r:id="rId372"/>
    <p:sldId id="1336" r:id="rId373"/>
    <p:sldId id="1337" r:id="rId374"/>
    <p:sldId id="1338" r:id="rId375"/>
    <p:sldId id="1339" r:id="rId376"/>
    <p:sldId id="1340" r:id="rId377"/>
    <p:sldId id="1341" r:id="rId378"/>
    <p:sldId id="1342" r:id="rId379"/>
    <p:sldId id="1343" r:id="rId380"/>
    <p:sldId id="1344" r:id="rId381"/>
    <p:sldId id="1345" r:id="rId382"/>
    <p:sldId id="1346" r:id="rId383"/>
    <p:sldId id="1347" r:id="rId384"/>
    <p:sldId id="1348" r:id="rId385"/>
    <p:sldId id="1349" r:id="rId386"/>
    <p:sldId id="1350" r:id="rId387"/>
    <p:sldId id="1351" r:id="rId388"/>
    <p:sldId id="1352" r:id="rId389"/>
    <p:sldId id="1353" r:id="rId390"/>
    <p:sldId id="1354" r:id="rId391"/>
    <p:sldId id="1355" r:id="rId392"/>
    <p:sldId id="1356" r:id="rId393"/>
    <p:sldId id="1357" r:id="rId394"/>
    <p:sldId id="1358" r:id="rId395"/>
    <p:sldId id="1359" r:id="rId396"/>
    <p:sldId id="1360" r:id="rId397"/>
    <p:sldId id="1361" r:id="rId398"/>
    <p:sldId id="1362" r:id="rId399"/>
    <p:sldId id="1363" r:id="rId400"/>
    <p:sldId id="1364" r:id="rId401"/>
    <p:sldId id="1365" r:id="rId402"/>
    <p:sldId id="1366" r:id="rId403"/>
    <p:sldId id="1367" r:id="rId404"/>
    <p:sldId id="1368" r:id="rId405"/>
    <p:sldId id="1369" r:id="rId406"/>
    <p:sldId id="1370" r:id="rId407"/>
    <p:sldId id="1371" r:id="rId408"/>
    <p:sldId id="1372" r:id="rId409"/>
    <p:sldId id="1373" r:id="rId410"/>
    <p:sldId id="1374" r:id="rId411"/>
    <p:sldId id="1375" r:id="rId412"/>
    <p:sldId id="1376" r:id="rId413"/>
    <p:sldId id="1384" r:id="rId414"/>
    <p:sldId id="1385" r:id="rId415"/>
    <p:sldId id="1386" r:id="rId416"/>
    <p:sldId id="1387" r:id="rId417"/>
    <p:sldId id="1388" r:id="rId418"/>
    <p:sldId id="1389" r:id="rId419"/>
    <p:sldId id="1390" r:id="rId420"/>
    <p:sldId id="1391" r:id="rId421"/>
    <p:sldId id="1392" r:id="rId422"/>
    <p:sldId id="1393" r:id="rId423"/>
    <p:sldId id="1394" r:id="rId424"/>
    <p:sldId id="1395" r:id="rId425"/>
    <p:sldId id="1396" r:id="rId426"/>
    <p:sldId id="1397" r:id="rId427"/>
    <p:sldId id="1398" r:id="rId428"/>
    <p:sldId id="1399" r:id="rId429"/>
    <p:sldId id="1400" r:id="rId430"/>
    <p:sldId id="1401" r:id="rId431"/>
    <p:sldId id="1402" r:id="rId432"/>
    <p:sldId id="1403" r:id="rId433"/>
    <p:sldId id="1404" r:id="rId434"/>
    <p:sldId id="1405" r:id="rId435"/>
    <p:sldId id="1406" r:id="rId436"/>
    <p:sldId id="1407" r:id="rId437"/>
    <p:sldId id="1408" r:id="rId438"/>
    <p:sldId id="1409" r:id="rId439"/>
    <p:sldId id="1410" r:id="rId440"/>
    <p:sldId id="1411" r:id="rId441"/>
    <p:sldId id="1412" r:id="rId442"/>
    <p:sldId id="1413" r:id="rId443"/>
    <p:sldId id="1414" r:id="rId444"/>
    <p:sldId id="1415" r:id="rId445"/>
    <p:sldId id="1416" r:id="rId446"/>
    <p:sldId id="1417" r:id="rId447"/>
    <p:sldId id="1418" r:id="rId448"/>
    <p:sldId id="1419" r:id="rId449"/>
    <p:sldId id="1420" r:id="rId450"/>
    <p:sldId id="1421" r:id="rId451"/>
    <p:sldId id="1422" r:id="rId452"/>
    <p:sldId id="1322" r:id="rId453"/>
    <p:sldId id="1324" r:id="rId454"/>
    <p:sldId id="1377" r:id="rId455"/>
    <p:sldId id="1378" r:id="rId456"/>
    <p:sldId id="1379" r:id="rId457"/>
    <p:sldId id="1423" r:id="rId458"/>
    <p:sldId id="1424" r:id="rId459"/>
    <p:sldId id="1425" r:id="rId460"/>
    <p:sldId id="1426" r:id="rId461"/>
    <p:sldId id="1427" r:id="rId462"/>
    <p:sldId id="1428" r:id="rId463"/>
    <p:sldId id="1429" r:id="rId464"/>
    <p:sldId id="1430" r:id="rId465"/>
    <p:sldId id="1431" r:id="rId466"/>
    <p:sldId id="1432" r:id="rId467"/>
    <p:sldId id="1321" r:id="rId468"/>
    <p:sldId id="642" r:id="rId469"/>
    <p:sldId id="919" r:id="rId470"/>
  </p:sldIdLst>
  <p:sldSz cx="9144000" cy="6858000" type="screen4x3"/>
  <p:notesSz cx="6858000" cy="9144000"/>
  <p:defaultTextStyle>
    <a:defPPr>
      <a:defRPr lang="en-US"/>
    </a:defPPr>
    <a:lvl1pPr algn="ctr" rtl="0" fontAlgn="base">
      <a:spcBef>
        <a:spcPct val="0"/>
      </a:spcBef>
      <a:spcAft>
        <a:spcPct val="0"/>
      </a:spcAft>
      <a:defRPr sz="2400" b="1" kern="1200">
        <a:solidFill>
          <a:srgbClr val="FFFF99"/>
        </a:solidFill>
        <a:latin typeface="Trebuchet MS" panose="020B0603020202020204" pitchFamily="34" charset="0"/>
        <a:ea typeface="+mn-ea"/>
        <a:cs typeface="Arial" panose="020B0604020202020204" pitchFamily="34" charset="0"/>
      </a:defRPr>
    </a:lvl1pPr>
    <a:lvl2pPr marL="457200" algn="ctr" rtl="0" fontAlgn="base">
      <a:spcBef>
        <a:spcPct val="0"/>
      </a:spcBef>
      <a:spcAft>
        <a:spcPct val="0"/>
      </a:spcAft>
      <a:defRPr sz="2400" b="1" kern="1200">
        <a:solidFill>
          <a:srgbClr val="FFFF99"/>
        </a:solidFill>
        <a:latin typeface="Trebuchet MS" panose="020B0603020202020204" pitchFamily="34" charset="0"/>
        <a:ea typeface="+mn-ea"/>
        <a:cs typeface="Arial" panose="020B0604020202020204" pitchFamily="34" charset="0"/>
      </a:defRPr>
    </a:lvl2pPr>
    <a:lvl3pPr marL="914400" algn="ctr" rtl="0" fontAlgn="base">
      <a:spcBef>
        <a:spcPct val="0"/>
      </a:spcBef>
      <a:spcAft>
        <a:spcPct val="0"/>
      </a:spcAft>
      <a:defRPr sz="2400" b="1" kern="1200">
        <a:solidFill>
          <a:srgbClr val="FFFF99"/>
        </a:solidFill>
        <a:latin typeface="Trebuchet MS" panose="020B0603020202020204" pitchFamily="34" charset="0"/>
        <a:ea typeface="+mn-ea"/>
        <a:cs typeface="Arial" panose="020B0604020202020204" pitchFamily="34" charset="0"/>
      </a:defRPr>
    </a:lvl3pPr>
    <a:lvl4pPr marL="1371600" algn="ctr" rtl="0" fontAlgn="base">
      <a:spcBef>
        <a:spcPct val="0"/>
      </a:spcBef>
      <a:spcAft>
        <a:spcPct val="0"/>
      </a:spcAft>
      <a:defRPr sz="2400" b="1" kern="1200">
        <a:solidFill>
          <a:srgbClr val="FFFF99"/>
        </a:solidFill>
        <a:latin typeface="Trebuchet MS" panose="020B0603020202020204" pitchFamily="34" charset="0"/>
        <a:ea typeface="+mn-ea"/>
        <a:cs typeface="Arial" panose="020B0604020202020204" pitchFamily="34" charset="0"/>
      </a:defRPr>
    </a:lvl4pPr>
    <a:lvl5pPr marL="1828800" algn="ctr" rtl="0" fontAlgn="base">
      <a:spcBef>
        <a:spcPct val="0"/>
      </a:spcBef>
      <a:spcAft>
        <a:spcPct val="0"/>
      </a:spcAft>
      <a:defRPr sz="2400" b="1" kern="1200">
        <a:solidFill>
          <a:srgbClr val="FFFF99"/>
        </a:solidFill>
        <a:latin typeface="Trebuchet MS" panose="020B0603020202020204" pitchFamily="34" charset="0"/>
        <a:ea typeface="+mn-ea"/>
        <a:cs typeface="Arial" panose="020B0604020202020204" pitchFamily="34" charset="0"/>
      </a:defRPr>
    </a:lvl5pPr>
    <a:lvl6pPr marL="2286000" algn="l" defTabSz="914400" rtl="0" eaLnBrk="1" latinLnBrk="0" hangingPunct="1">
      <a:defRPr sz="2400" b="1" kern="1200">
        <a:solidFill>
          <a:srgbClr val="FFFF99"/>
        </a:solidFill>
        <a:latin typeface="Trebuchet MS" panose="020B0603020202020204" pitchFamily="34" charset="0"/>
        <a:ea typeface="+mn-ea"/>
        <a:cs typeface="Arial" panose="020B0604020202020204" pitchFamily="34" charset="0"/>
      </a:defRPr>
    </a:lvl6pPr>
    <a:lvl7pPr marL="2743200" algn="l" defTabSz="914400" rtl="0" eaLnBrk="1" latinLnBrk="0" hangingPunct="1">
      <a:defRPr sz="2400" b="1" kern="1200">
        <a:solidFill>
          <a:srgbClr val="FFFF99"/>
        </a:solidFill>
        <a:latin typeface="Trebuchet MS" panose="020B0603020202020204" pitchFamily="34" charset="0"/>
        <a:ea typeface="+mn-ea"/>
        <a:cs typeface="Arial" panose="020B0604020202020204" pitchFamily="34" charset="0"/>
      </a:defRPr>
    </a:lvl7pPr>
    <a:lvl8pPr marL="3200400" algn="l" defTabSz="914400" rtl="0" eaLnBrk="1" latinLnBrk="0" hangingPunct="1">
      <a:defRPr sz="2400" b="1" kern="1200">
        <a:solidFill>
          <a:srgbClr val="FFFF99"/>
        </a:solidFill>
        <a:latin typeface="Trebuchet MS" panose="020B0603020202020204" pitchFamily="34" charset="0"/>
        <a:ea typeface="+mn-ea"/>
        <a:cs typeface="Arial" panose="020B0604020202020204" pitchFamily="34" charset="0"/>
      </a:defRPr>
    </a:lvl8pPr>
    <a:lvl9pPr marL="3657600" algn="l" defTabSz="914400" rtl="0" eaLnBrk="1" latinLnBrk="0" hangingPunct="1">
      <a:defRPr sz="2400" b="1" kern="1200">
        <a:solidFill>
          <a:srgbClr val="FFFF99"/>
        </a:solidFill>
        <a:latin typeface="Trebuchet MS" panose="020B0603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601"/>
    <a:srgbClr val="4C7730"/>
    <a:srgbClr val="FFFF00"/>
    <a:srgbClr val="000066"/>
    <a:srgbClr val="FFFF99"/>
    <a:srgbClr val="3366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660"/>
  </p:normalViewPr>
  <p:slideViewPr>
    <p:cSldViewPr showGuides="1">
      <p:cViewPr varScale="1">
        <p:scale>
          <a:sx n="109" d="100"/>
          <a:sy n="109" d="100"/>
        </p:scale>
        <p:origin x="159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477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viewProps" Target="viewProps.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tableStyles" Target="tableStyles.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presProps" Target="presProps.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7B88456-968B-4C32-A1FD-6C6E5F187EF5}" type="slidenum">
              <a:rPr lang="en-US" altLang="en-US"/>
              <a:pPr/>
              <a:t>‹#›</a:t>
            </a:fld>
            <a:endParaRPr lang="en-US" altLang="en-US"/>
          </a:p>
        </p:txBody>
      </p:sp>
    </p:spTree>
    <p:extLst>
      <p:ext uri="{BB962C8B-B14F-4D97-AF65-F5344CB8AC3E}">
        <p14:creationId xmlns:p14="http://schemas.microsoft.com/office/powerpoint/2010/main" val="220299794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A81EA2E-8162-4591-868B-5337E27082D3}" type="slidenum">
              <a:rPr lang="en-US" altLang="en-US"/>
              <a:pPr/>
              <a:t>‹#›</a:t>
            </a:fld>
            <a:endParaRPr lang="en-US" altLang="en-US"/>
          </a:p>
        </p:txBody>
      </p:sp>
    </p:spTree>
    <p:extLst>
      <p:ext uri="{BB962C8B-B14F-4D97-AF65-F5344CB8AC3E}">
        <p14:creationId xmlns:p14="http://schemas.microsoft.com/office/powerpoint/2010/main" val="38367460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21E76B4-D4E5-4C41-8026-66EF72DBCFBB}" type="slidenum">
              <a:rPr lang="en-US" altLang="en-US"/>
              <a:pPr/>
              <a:t>‹#›</a:t>
            </a:fld>
            <a:endParaRPr lang="en-US" altLang="en-US"/>
          </a:p>
        </p:txBody>
      </p:sp>
    </p:spTree>
    <p:extLst>
      <p:ext uri="{BB962C8B-B14F-4D97-AF65-F5344CB8AC3E}">
        <p14:creationId xmlns:p14="http://schemas.microsoft.com/office/powerpoint/2010/main" val="20100217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AEBDC12-CE97-4770-BDE5-D0CFA8F6BA65}" type="slidenum">
              <a:rPr lang="en-US" altLang="en-US"/>
              <a:pPr/>
              <a:t>‹#›</a:t>
            </a:fld>
            <a:endParaRPr lang="en-US" altLang="en-US"/>
          </a:p>
        </p:txBody>
      </p:sp>
    </p:spTree>
    <p:extLst>
      <p:ext uri="{BB962C8B-B14F-4D97-AF65-F5344CB8AC3E}">
        <p14:creationId xmlns:p14="http://schemas.microsoft.com/office/powerpoint/2010/main" val="9530028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ADED370-DAAF-46A8-984C-50FCD8AD0099}" type="slidenum">
              <a:rPr lang="en-US" altLang="en-US"/>
              <a:pPr/>
              <a:t>‹#›</a:t>
            </a:fld>
            <a:endParaRPr lang="en-US" altLang="en-US"/>
          </a:p>
        </p:txBody>
      </p:sp>
    </p:spTree>
    <p:extLst>
      <p:ext uri="{BB962C8B-B14F-4D97-AF65-F5344CB8AC3E}">
        <p14:creationId xmlns:p14="http://schemas.microsoft.com/office/powerpoint/2010/main" val="15555019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1495BC1-2414-43B2-B144-1B9B533B59AB}" type="slidenum">
              <a:rPr lang="en-US" altLang="en-US"/>
              <a:pPr/>
              <a:t>‹#›</a:t>
            </a:fld>
            <a:endParaRPr lang="en-US" altLang="en-US"/>
          </a:p>
        </p:txBody>
      </p:sp>
    </p:spTree>
    <p:extLst>
      <p:ext uri="{BB962C8B-B14F-4D97-AF65-F5344CB8AC3E}">
        <p14:creationId xmlns:p14="http://schemas.microsoft.com/office/powerpoint/2010/main" val="27120890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1E75DC7-1BF2-4ECC-B44D-D0CDEBFABD51}" type="slidenum">
              <a:rPr lang="en-US" altLang="en-US"/>
              <a:pPr/>
              <a:t>‹#›</a:t>
            </a:fld>
            <a:endParaRPr lang="en-US" altLang="en-US"/>
          </a:p>
        </p:txBody>
      </p:sp>
    </p:spTree>
    <p:extLst>
      <p:ext uri="{BB962C8B-B14F-4D97-AF65-F5344CB8AC3E}">
        <p14:creationId xmlns:p14="http://schemas.microsoft.com/office/powerpoint/2010/main" val="31875410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66DFF2E-78A1-43E8-98EA-7A4374F2FDF6}" type="slidenum">
              <a:rPr lang="en-US" altLang="en-US"/>
              <a:pPr/>
              <a:t>‹#›</a:t>
            </a:fld>
            <a:endParaRPr lang="en-US" altLang="en-US"/>
          </a:p>
        </p:txBody>
      </p:sp>
    </p:spTree>
    <p:extLst>
      <p:ext uri="{BB962C8B-B14F-4D97-AF65-F5344CB8AC3E}">
        <p14:creationId xmlns:p14="http://schemas.microsoft.com/office/powerpoint/2010/main" val="164317512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87043A2-B1A5-4875-9741-8983665F3B22}" type="slidenum">
              <a:rPr lang="en-US" altLang="en-US"/>
              <a:pPr/>
              <a:t>‹#›</a:t>
            </a:fld>
            <a:endParaRPr lang="en-US" altLang="en-US"/>
          </a:p>
        </p:txBody>
      </p:sp>
    </p:spTree>
    <p:extLst>
      <p:ext uri="{BB962C8B-B14F-4D97-AF65-F5344CB8AC3E}">
        <p14:creationId xmlns:p14="http://schemas.microsoft.com/office/powerpoint/2010/main" val="311190057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060A342-CA32-49C7-A583-36DAFAE1C8C9}" type="slidenum">
              <a:rPr lang="en-US" altLang="en-US"/>
              <a:pPr/>
              <a:t>‹#›</a:t>
            </a:fld>
            <a:endParaRPr lang="en-US" altLang="en-US"/>
          </a:p>
        </p:txBody>
      </p:sp>
    </p:spTree>
    <p:extLst>
      <p:ext uri="{BB962C8B-B14F-4D97-AF65-F5344CB8AC3E}">
        <p14:creationId xmlns:p14="http://schemas.microsoft.com/office/powerpoint/2010/main" val="1291246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DECA652-6AF0-4EA6-AA2B-A3A1CFF42A4A}" type="slidenum">
              <a:rPr lang="en-US" altLang="en-US"/>
              <a:pPr/>
              <a:t>‹#›</a:t>
            </a:fld>
            <a:endParaRPr lang="en-US" altLang="en-US"/>
          </a:p>
        </p:txBody>
      </p:sp>
    </p:spTree>
    <p:extLst>
      <p:ext uri="{BB962C8B-B14F-4D97-AF65-F5344CB8AC3E}">
        <p14:creationId xmlns:p14="http://schemas.microsoft.com/office/powerpoint/2010/main" val="270107727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1C5009C-C875-409C-9A9F-23BDE842D9AC}" type="slidenum">
              <a:rPr lang="en-US" altLang="en-US"/>
              <a:pPr/>
              <a:t>‹#›</a:t>
            </a:fld>
            <a:endParaRPr lang="en-US" altLang="en-US"/>
          </a:p>
        </p:txBody>
      </p:sp>
    </p:spTree>
    <p:extLst>
      <p:ext uri="{BB962C8B-B14F-4D97-AF65-F5344CB8AC3E}">
        <p14:creationId xmlns:p14="http://schemas.microsoft.com/office/powerpoint/2010/main" val="371465297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8032C5DA-3925-4A75-A66D-C9A475006AF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179388" y="188913"/>
            <a:ext cx="8785225" cy="431800"/>
          </a:xfrm>
          <a:gradFill rotWithShape="1">
            <a:gsLst>
              <a:gs pos="0">
                <a:srgbClr val="FFFF99"/>
              </a:gs>
              <a:gs pos="100000">
                <a:srgbClr val="FFFF99">
                  <a:gamma/>
                  <a:shade val="46275"/>
                  <a:invGamma/>
                </a:srgbClr>
              </a:gs>
            </a:gsLst>
            <a:lin ang="5400000" scaled="1"/>
          </a:gradFill>
          <a:ln/>
        </p:spPr>
        <p:txBody>
          <a:bodyPr/>
          <a:lstStyle/>
          <a:p>
            <a:pPr>
              <a:lnSpc>
                <a:spcPct val="80000"/>
              </a:lnSpc>
            </a:pPr>
            <a:r>
              <a:rPr lang="en-US" altLang="en-US" sz="2000" b="1">
                <a:solidFill>
                  <a:srgbClr val="000066"/>
                </a:solidFill>
                <a:latin typeface="Trebuchet MS" panose="020B0603020202020204" pitchFamily="34" charset="0"/>
              </a:rPr>
              <a:t>27 Rajab -A'amaal for the </a:t>
            </a:r>
            <a:r>
              <a:rPr lang="en-US" altLang="en-US" sz="2000" b="1" u="sng">
                <a:solidFill>
                  <a:srgbClr val="000066"/>
                </a:solidFill>
                <a:effectLst>
                  <a:outerShdw blurRad="38100" dist="38100" dir="2700000" algn="tl">
                    <a:srgbClr val="000000"/>
                  </a:outerShdw>
                </a:effectLst>
                <a:latin typeface="Trebuchet MS" panose="020B0603020202020204" pitchFamily="34" charset="0"/>
              </a:rPr>
              <a:t>NIGHT</a:t>
            </a:r>
            <a:r>
              <a:rPr lang="en-US" altLang="en-US" sz="2000" b="1">
                <a:solidFill>
                  <a:srgbClr val="000066"/>
                </a:solidFill>
                <a:latin typeface="Trebuchet MS" panose="020B0603020202020204" pitchFamily="34" charset="0"/>
              </a:rPr>
              <a:t> of Mabáth</a:t>
            </a:r>
          </a:p>
        </p:txBody>
      </p:sp>
      <p:pic>
        <p:nvPicPr>
          <p:cNvPr id="2054" name="Picture 6" descr="popmera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933450"/>
            <a:ext cx="7488238" cy="4943475"/>
          </a:xfrm>
          <a:prstGeom prst="rect">
            <a:avLst/>
          </a:prstGeom>
          <a:noFill/>
          <a:extLst>
            <a:ext uri="{909E8E84-426E-40DD-AFC4-6F175D3DCCD1}">
              <a14:hiddenFill xmlns:a14="http://schemas.microsoft.com/office/drawing/2010/main">
                <a:solidFill>
                  <a:srgbClr val="FFFFFF"/>
                </a:solidFill>
              </a14:hiddenFill>
            </a:ext>
          </a:extLst>
        </p:spPr>
      </p:pic>
      <p:sp>
        <p:nvSpPr>
          <p:cNvPr id="2056" name="Rectangle 8"/>
          <p:cNvSpPr>
            <a:spLocks noChangeArrowheads="1"/>
          </p:cNvSpPr>
          <p:nvPr/>
        </p:nvSpPr>
        <p:spPr bwMode="auto">
          <a:xfrm>
            <a:off x="179388" y="6092825"/>
            <a:ext cx="8785225"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solidFill>
                  <a:srgbClr val="000066"/>
                </a:solidFill>
              </a:rPr>
              <a:t>Press SPACEBAR or ENTER key on the Keyboard or use mouse click to move along the slides.</a:t>
            </a:r>
          </a:p>
          <a:p>
            <a:r>
              <a:rPr lang="en-US" altLang="en-US" sz="1100">
                <a:solidFill>
                  <a:srgbClr val="000066"/>
                </a:solidFill>
                <a:latin typeface="Arial" panose="020B0604020202020204" pitchFamily="34" charset="0"/>
              </a:rPr>
              <a:t>For any errors/comments please write to: rehanL@hotmail.com</a:t>
            </a:r>
            <a:endParaRPr lang="en-US" altLang="en-US" sz="1200">
              <a:solidFill>
                <a:srgbClr val="000066"/>
              </a:solidFill>
            </a:endParaRPr>
          </a:p>
          <a:p>
            <a:r>
              <a:rPr lang="en-US" altLang="en-US" sz="1200">
                <a:solidFill>
                  <a:srgbClr val="000066"/>
                </a:solidFill>
              </a:rPr>
              <a:t>Kindly recite Sura E Fatiha for Marhumeen of all those who have worked towards making this small work possible.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ChangeArrowheads="1"/>
          </p:cNvSpPr>
          <p:nvPr/>
        </p:nvSpPr>
        <p:spPr bwMode="auto">
          <a:xfrm>
            <a:off x="468313" y="2603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965635"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65636" name="Text Box 4"/>
          <p:cNvSpPr txBox="1">
            <a:spLocks noChangeArrowheads="1"/>
          </p:cNvSpPr>
          <p:nvPr/>
        </p:nvSpPr>
        <p:spPr bwMode="auto">
          <a:xfrm>
            <a:off x="1558925" y="2665413"/>
            <a:ext cx="6046788"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i="1">
                <a:solidFill>
                  <a:srgbClr val="FFFF00"/>
                </a:solidFill>
              </a:rPr>
              <a:t>Recite Sura Al Falaq</a:t>
            </a:r>
          </a:p>
          <a:p>
            <a:r>
              <a:rPr lang="en-GB" altLang="en-US" sz="4800" i="1">
                <a:solidFill>
                  <a:srgbClr val="FFFF00"/>
                </a:solidFill>
              </a:rPr>
              <a:t>7 times</a:t>
            </a:r>
            <a:endParaRPr lang="en-US" altLang="en-US" sz="4800" i="1">
              <a:solidFill>
                <a:srgbClr val="FFFF00"/>
              </a:solidFill>
            </a:endParaRPr>
          </a:p>
        </p:txBody>
      </p:sp>
      <p:sp>
        <p:nvSpPr>
          <p:cNvPr id="965637" name="Text Box 5"/>
          <p:cNvSpPr txBox="1">
            <a:spLocks noChangeArrowheads="1"/>
          </p:cNvSpPr>
          <p:nvPr/>
        </p:nvSpPr>
        <p:spPr bwMode="auto">
          <a:xfrm>
            <a:off x="468313" y="5921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Al-Falaq </a:t>
            </a: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77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الْوَصِيُّ التَّقِيُّ،</a:t>
            </a:r>
            <a:endParaRPr lang="en-US" altLang="en-US" sz="5400" b="1">
              <a:solidFill>
                <a:srgbClr val="000066"/>
              </a:solidFill>
              <a:cs typeface="Simplified Arabic" panose="02020603050405020304" pitchFamily="18" charset="-78"/>
            </a:endParaRPr>
          </a:p>
        </p:txBody>
      </p:sp>
      <p:sp>
        <p:nvSpPr>
          <p:cNvPr id="17377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pious successor (of the Prophet).</a:t>
            </a:r>
          </a:p>
        </p:txBody>
      </p:sp>
      <p:sp>
        <p:nvSpPr>
          <p:cNvPr id="17377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377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87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الرَّضِيُّ الزَّكِيُّ،</a:t>
            </a:r>
            <a:r>
              <a:rPr lang="en-US" altLang="en-US" sz="5400" b="1">
                <a:solidFill>
                  <a:srgbClr val="000066"/>
                </a:solidFill>
                <a:cs typeface="Simplified Arabic" panose="02020603050405020304" pitchFamily="18" charset="-78"/>
              </a:rPr>
              <a:t> </a:t>
            </a:r>
          </a:p>
        </p:txBody>
      </p:sp>
      <p:sp>
        <p:nvSpPr>
          <p:cNvPr id="17387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well-pleased, pure one. </a:t>
            </a:r>
          </a:p>
        </p:txBody>
      </p:sp>
      <p:sp>
        <p:nvSpPr>
          <p:cNvPr id="17387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387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7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الْبَدْرُ الْمُضِيءُ،</a:t>
            </a:r>
            <a:r>
              <a:rPr lang="en-US" altLang="en-US" sz="5400" b="1">
                <a:solidFill>
                  <a:srgbClr val="000066"/>
                </a:solidFill>
                <a:cs typeface="Simplified Arabic" panose="02020603050405020304" pitchFamily="18" charset="-78"/>
              </a:rPr>
              <a:t> </a:t>
            </a:r>
          </a:p>
        </p:txBody>
      </p:sp>
      <p:sp>
        <p:nvSpPr>
          <p:cNvPr id="17397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shining full moon. </a:t>
            </a:r>
          </a:p>
        </p:txBody>
      </p:sp>
      <p:sp>
        <p:nvSpPr>
          <p:cNvPr id="17397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397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الصِّدِّيقُ الأكْبَرُ،</a:t>
            </a:r>
            <a:r>
              <a:rPr lang="en-US" altLang="en-US" sz="5400" b="1">
                <a:solidFill>
                  <a:srgbClr val="000066"/>
                </a:solidFill>
                <a:cs typeface="Simplified Arabic" panose="02020603050405020304" pitchFamily="18" charset="-78"/>
              </a:rPr>
              <a:t> </a:t>
            </a:r>
          </a:p>
        </p:txBody>
      </p:sp>
      <p:sp>
        <p:nvSpPr>
          <p:cNvPr id="17408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grandest veracious one. </a:t>
            </a:r>
          </a:p>
        </p:txBody>
      </p:sp>
      <p:sp>
        <p:nvSpPr>
          <p:cNvPr id="17408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408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الْفَارُوقُ الأعْظَمُ،</a:t>
            </a:r>
            <a:r>
              <a:rPr lang="en-US" altLang="en-US" sz="5400" b="1">
                <a:solidFill>
                  <a:srgbClr val="000066"/>
                </a:solidFill>
                <a:cs typeface="Simplified Arabic" panose="02020603050405020304" pitchFamily="18" charset="-78"/>
              </a:rPr>
              <a:t> </a:t>
            </a:r>
          </a:p>
        </p:txBody>
      </p:sp>
      <p:sp>
        <p:nvSpPr>
          <p:cNvPr id="17418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greatest distinguisher (between the right and the wrong). </a:t>
            </a:r>
          </a:p>
        </p:txBody>
      </p:sp>
      <p:sp>
        <p:nvSpPr>
          <p:cNvPr id="17418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418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8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السِّرَاجُ الْمُنِيرُ،</a:t>
            </a:r>
            <a:r>
              <a:rPr lang="en-US" altLang="en-US" sz="5400" b="1">
                <a:solidFill>
                  <a:srgbClr val="000066"/>
                </a:solidFill>
                <a:cs typeface="Simplified Arabic" panose="02020603050405020304" pitchFamily="18" charset="-78"/>
              </a:rPr>
              <a:t> </a:t>
            </a:r>
          </a:p>
        </p:txBody>
      </p:sp>
      <p:sp>
        <p:nvSpPr>
          <p:cNvPr id="17428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glowing lantern. </a:t>
            </a:r>
          </a:p>
        </p:txBody>
      </p:sp>
      <p:sp>
        <p:nvSpPr>
          <p:cNvPr id="17428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428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إِمَامَ الْهُدَى،</a:t>
            </a:r>
            <a:r>
              <a:rPr lang="en-US" altLang="en-US" sz="5400" b="1">
                <a:solidFill>
                  <a:srgbClr val="000066"/>
                </a:solidFill>
                <a:cs typeface="Simplified Arabic" panose="02020603050405020304" pitchFamily="18" charset="-78"/>
              </a:rPr>
              <a:t> </a:t>
            </a:r>
          </a:p>
        </p:txBody>
      </p:sp>
      <p:sp>
        <p:nvSpPr>
          <p:cNvPr id="17438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leader to the true guidance. </a:t>
            </a:r>
          </a:p>
        </p:txBody>
      </p:sp>
      <p:sp>
        <p:nvSpPr>
          <p:cNvPr id="17438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438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8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عَلَمَ التُّقَى،</a:t>
            </a:r>
            <a:r>
              <a:rPr lang="en-US" altLang="en-US" sz="5400" b="1">
                <a:solidFill>
                  <a:srgbClr val="000066"/>
                </a:solidFill>
                <a:cs typeface="Simplified Arabic" panose="02020603050405020304" pitchFamily="18" charset="-78"/>
              </a:rPr>
              <a:t> </a:t>
            </a:r>
          </a:p>
        </p:txBody>
      </p:sp>
      <p:sp>
        <p:nvSpPr>
          <p:cNvPr id="17448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pattern of piety. </a:t>
            </a:r>
          </a:p>
        </p:txBody>
      </p:sp>
      <p:sp>
        <p:nvSpPr>
          <p:cNvPr id="17449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449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9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حُجَّةَ اللّهِ الْكُبْرَى،</a:t>
            </a:r>
            <a:r>
              <a:rPr lang="en-US" altLang="en-US" sz="5400" b="1">
                <a:solidFill>
                  <a:srgbClr val="000066"/>
                </a:solidFill>
                <a:cs typeface="Simplified Arabic" panose="02020603050405020304" pitchFamily="18" charset="-78"/>
              </a:rPr>
              <a:t> </a:t>
            </a:r>
          </a:p>
        </p:txBody>
      </p:sp>
      <p:sp>
        <p:nvSpPr>
          <p:cNvPr id="17459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grand argument of Allah. </a:t>
            </a:r>
          </a:p>
        </p:txBody>
      </p:sp>
      <p:sp>
        <p:nvSpPr>
          <p:cNvPr id="17459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459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9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خَاصَّةَ اللّهِ وَخَالِصَتَهُ،</a:t>
            </a:r>
            <a:r>
              <a:rPr lang="en-US" altLang="en-US" sz="5400" b="1">
                <a:solidFill>
                  <a:srgbClr val="000066"/>
                </a:solidFill>
                <a:cs typeface="Simplified Arabic" panose="02020603050405020304" pitchFamily="18" charset="-78"/>
              </a:rPr>
              <a:t> </a:t>
            </a:r>
          </a:p>
        </p:txBody>
      </p:sp>
      <p:sp>
        <p:nvSpPr>
          <p:cNvPr id="17469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select and elite of Allah. </a:t>
            </a:r>
          </a:p>
        </p:txBody>
      </p:sp>
      <p:sp>
        <p:nvSpPr>
          <p:cNvPr id="17469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469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ChangeArrowheads="1"/>
          </p:cNvSpPr>
          <p:nvPr/>
        </p:nvSpPr>
        <p:spPr bwMode="auto">
          <a:xfrm>
            <a:off x="468313" y="2603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05571"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05572" name="Text Box 4"/>
          <p:cNvSpPr txBox="1">
            <a:spLocks noChangeArrowheads="1"/>
          </p:cNvSpPr>
          <p:nvPr/>
        </p:nvSpPr>
        <p:spPr bwMode="auto">
          <a:xfrm>
            <a:off x="1360488" y="2665413"/>
            <a:ext cx="6445250"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i="1">
                <a:solidFill>
                  <a:srgbClr val="FFFF00"/>
                </a:solidFill>
              </a:rPr>
              <a:t>Recite Sura Al Ikhlaas</a:t>
            </a:r>
          </a:p>
          <a:p>
            <a:r>
              <a:rPr lang="en-GB" altLang="en-US" sz="4800" i="1">
                <a:solidFill>
                  <a:srgbClr val="FFFF00"/>
                </a:solidFill>
              </a:rPr>
              <a:t>7 times</a:t>
            </a:r>
            <a:endParaRPr lang="en-US" altLang="en-US" sz="4800" i="1">
              <a:solidFill>
                <a:srgbClr val="FFFF00"/>
              </a:solidFill>
            </a:endParaRPr>
          </a:p>
        </p:txBody>
      </p:sp>
      <p:sp>
        <p:nvSpPr>
          <p:cNvPr id="1005573" name="Text Box 5"/>
          <p:cNvSpPr txBox="1">
            <a:spLocks noChangeArrowheads="1"/>
          </p:cNvSpPr>
          <p:nvPr/>
        </p:nvSpPr>
        <p:spPr bwMode="auto">
          <a:xfrm>
            <a:off x="468313" y="5921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Al-Ikhlaas </a:t>
            </a: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79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وَأَمِينَ اللّهِ وَصَفْوَتَهُ،</a:t>
            </a:r>
            <a:r>
              <a:rPr lang="en-US" altLang="en-US" sz="5400" b="1">
                <a:solidFill>
                  <a:srgbClr val="000066"/>
                </a:solidFill>
                <a:cs typeface="Simplified Arabic" panose="02020603050405020304" pitchFamily="18" charset="-78"/>
              </a:rPr>
              <a:t> </a:t>
            </a:r>
          </a:p>
        </p:txBody>
      </p:sp>
      <p:sp>
        <p:nvSpPr>
          <p:cNvPr id="17479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trustee and choice of Allah, </a:t>
            </a:r>
          </a:p>
        </p:txBody>
      </p:sp>
      <p:sp>
        <p:nvSpPr>
          <p:cNvPr id="17479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479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9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وَبَابَ اللّهِ وَحُجَّتَهُ،</a:t>
            </a:r>
            <a:r>
              <a:rPr lang="en-US" altLang="en-US" sz="5400" b="1">
                <a:solidFill>
                  <a:srgbClr val="000066"/>
                </a:solidFill>
                <a:cs typeface="Simplified Arabic" panose="02020603050405020304" pitchFamily="18" charset="-78"/>
              </a:rPr>
              <a:t> </a:t>
            </a:r>
          </a:p>
        </p:txBody>
      </p:sp>
      <p:sp>
        <p:nvSpPr>
          <p:cNvPr id="17489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door to and the argument of Allah, </a:t>
            </a:r>
          </a:p>
        </p:txBody>
      </p:sp>
      <p:sp>
        <p:nvSpPr>
          <p:cNvPr id="17489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489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0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وَمَعْدِنَ حُكْمِ اللّهِ وَسِرَّهِ،</a:t>
            </a:r>
            <a:r>
              <a:rPr lang="en-US" altLang="en-US" sz="5400" b="1">
                <a:solidFill>
                  <a:srgbClr val="000066"/>
                </a:solidFill>
                <a:cs typeface="Simplified Arabic" panose="02020603050405020304" pitchFamily="18" charset="-78"/>
              </a:rPr>
              <a:t> </a:t>
            </a:r>
          </a:p>
        </p:txBody>
      </p:sp>
      <p:sp>
        <p:nvSpPr>
          <p:cNvPr id="17500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source and the secret of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judgment, </a:t>
            </a:r>
          </a:p>
        </p:txBody>
      </p:sp>
      <p:sp>
        <p:nvSpPr>
          <p:cNvPr id="17500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500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وَعَيْبَةَ عِلْمِ اللّهِ وَخَازِنَهُ،</a:t>
            </a:r>
            <a:r>
              <a:rPr lang="en-US" altLang="en-US" sz="5400" b="1">
                <a:solidFill>
                  <a:srgbClr val="000066"/>
                </a:solidFill>
                <a:cs typeface="Simplified Arabic" panose="02020603050405020304" pitchFamily="18" charset="-78"/>
              </a:rPr>
              <a:t> </a:t>
            </a:r>
          </a:p>
        </p:txBody>
      </p:sp>
      <p:sp>
        <p:nvSpPr>
          <p:cNvPr id="17510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guardian and keeper of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knowledge, </a:t>
            </a:r>
          </a:p>
        </p:txBody>
      </p:sp>
      <p:sp>
        <p:nvSpPr>
          <p:cNvPr id="17510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510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0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وَسَفِيرَ اللّهِ فِي خَلْقِهِ،</a:t>
            </a:r>
            <a:r>
              <a:rPr lang="en-US" altLang="en-US" sz="5400" b="1">
                <a:solidFill>
                  <a:srgbClr val="000066"/>
                </a:solidFill>
                <a:cs typeface="Simplified Arabic" panose="02020603050405020304" pitchFamily="18" charset="-78"/>
              </a:rPr>
              <a:t> </a:t>
            </a:r>
          </a:p>
        </p:txBody>
      </p:sp>
      <p:sp>
        <p:nvSpPr>
          <p:cNvPr id="17520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envoy of Allah among His creatures. </a:t>
            </a:r>
          </a:p>
        </p:txBody>
      </p:sp>
      <p:sp>
        <p:nvSpPr>
          <p:cNvPr id="17520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520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0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أَشْهَدُ أَنَّكَ أَقَمْتَ الصَّلاةَ،</a:t>
            </a:r>
            <a:r>
              <a:rPr lang="en-US" altLang="en-US" sz="5400" b="1">
                <a:solidFill>
                  <a:srgbClr val="000066"/>
                </a:solidFill>
                <a:cs typeface="Simplified Arabic" panose="02020603050405020304" pitchFamily="18" charset="-78"/>
              </a:rPr>
              <a:t> </a:t>
            </a:r>
          </a:p>
        </p:txBody>
      </p:sp>
      <p:sp>
        <p:nvSpPr>
          <p:cNvPr id="17530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that you performed the prayers, </a:t>
            </a:r>
          </a:p>
        </p:txBody>
      </p:sp>
      <p:sp>
        <p:nvSpPr>
          <p:cNvPr id="17530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530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41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وَآتَيْتَ الزَّكَاةَ،</a:t>
            </a:r>
            <a:r>
              <a:rPr lang="en-US" altLang="en-US" sz="5400" b="1">
                <a:solidFill>
                  <a:srgbClr val="000066"/>
                </a:solidFill>
                <a:cs typeface="Simplified Arabic" panose="02020603050405020304" pitchFamily="18" charset="-78"/>
              </a:rPr>
              <a:t> </a:t>
            </a:r>
          </a:p>
        </p:txBody>
      </p:sp>
      <p:sp>
        <p:nvSpPr>
          <p:cNvPr id="17541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paid the zak</a:t>
            </a:r>
            <a:r>
              <a:rPr lang="en-US" altLang="en-US" sz="3200" b="1">
                <a:solidFill>
                  <a:srgbClr val="000066"/>
                </a:solidFill>
                <a:latin typeface="Al-Arial"/>
                <a:ea typeface="MS Mincho" panose="02020609040205080304" pitchFamily="49" charset="-128"/>
              </a:rPr>
              <a:t>á</a:t>
            </a:r>
            <a:r>
              <a:rPr lang="en-US" altLang="en-US" sz="3200" b="1">
                <a:solidFill>
                  <a:srgbClr val="000066"/>
                </a:solidFill>
                <a:ea typeface="MS Mincho" panose="02020609040205080304" pitchFamily="49" charset="-128"/>
              </a:rPr>
              <a:t>t, </a:t>
            </a:r>
          </a:p>
        </p:txBody>
      </p:sp>
      <p:sp>
        <p:nvSpPr>
          <p:cNvPr id="17541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541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51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وَأَمَرْتَ بِالْمَعْرُوفِ،</a:t>
            </a:r>
            <a:r>
              <a:rPr lang="en-US" altLang="en-US" sz="5400" b="1">
                <a:solidFill>
                  <a:srgbClr val="000066"/>
                </a:solidFill>
                <a:cs typeface="Simplified Arabic" panose="02020603050405020304" pitchFamily="18" charset="-78"/>
              </a:rPr>
              <a:t> </a:t>
            </a:r>
          </a:p>
        </p:txBody>
      </p:sp>
      <p:sp>
        <p:nvSpPr>
          <p:cNvPr id="17551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enjoined the right, </a:t>
            </a:r>
          </a:p>
        </p:txBody>
      </p:sp>
      <p:sp>
        <p:nvSpPr>
          <p:cNvPr id="17551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551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61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وَنَهَيْتَ عَنِ الْمُنْكَرِ،</a:t>
            </a:r>
            <a:r>
              <a:rPr lang="en-US" altLang="en-US" sz="5400" b="1">
                <a:solidFill>
                  <a:srgbClr val="000066"/>
                </a:solidFill>
                <a:cs typeface="Simplified Arabic" panose="02020603050405020304" pitchFamily="18" charset="-78"/>
              </a:rPr>
              <a:t> </a:t>
            </a:r>
          </a:p>
        </p:txBody>
      </p:sp>
      <p:sp>
        <p:nvSpPr>
          <p:cNvPr id="17561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forbade the wrong, </a:t>
            </a:r>
          </a:p>
        </p:txBody>
      </p:sp>
      <p:sp>
        <p:nvSpPr>
          <p:cNvPr id="17561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561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71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وَاتَّبَعْتَ الرَّسُولَ،</a:t>
            </a:r>
            <a:r>
              <a:rPr lang="en-US" altLang="en-US" sz="5400" b="1">
                <a:solidFill>
                  <a:srgbClr val="000066"/>
                </a:solidFill>
                <a:cs typeface="Simplified Arabic" panose="02020603050405020304" pitchFamily="18" charset="-78"/>
              </a:rPr>
              <a:t> </a:t>
            </a:r>
          </a:p>
        </p:txBody>
      </p:sp>
      <p:sp>
        <p:nvSpPr>
          <p:cNvPr id="17571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followed the Messenger, </a:t>
            </a:r>
          </a:p>
        </p:txBody>
      </p:sp>
      <p:sp>
        <p:nvSpPr>
          <p:cNvPr id="17571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571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40387"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40388" name="Text Box 4"/>
          <p:cNvSpPr txBox="1">
            <a:spLocks noChangeArrowheads="1"/>
          </p:cNvSpPr>
          <p:nvPr/>
        </p:nvSpPr>
        <p:spPr bwMode="auto">
          <a:xfrm>
            <a:off x="1120775" y="2665413"/>
            <a:ext cx="6924675"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i="1">
                <a:solidFill>
                  <a:srgbClr val="FFFF00"/>
                </a:solidFill>
              </a:rPr>
              <a:t>Recite Sura Al Kafiroon</a:t>
            </a:r>
          </a:p>
          <a:p>
            <a:r>
              <a:rPr lang="en-GB" altLang="en-US" sz="4800" i="1">
                <a:solidFill>
                  <a:srgbClr val="FFFF00"/>
                </a:solidFill>
              </a:rPr>
              <a:t>7 times</a:t>
            </a:r>
            <a:endParaRPr lang="en-US" altLang="en-US" sz="4800" i="1">
              <a:solidFill>
                <a:srgbClr val="FFFF00"/>
              </a:solidFill>
            </a:endParaRPr>
          </a:p>
        </p:txBody>
      </p:sp>
      <p:sp>
        <p:nvSpPr>
          <p:cNvPr id="1040389"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Kafiroon</a:t>
            </a:r>
            <a:r>
              <a:rPr lang="en-US" altLang="en-US" sz="1800"/>
              <a:t> </a:t>
            </a:r>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82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وَتَلَوْتَ الْكِتَابَ حَقَّ تِلاوَتِهِ،</a:t>
            </a:r>
            <a:r>
              <a:rPr lang="en-US" altLang="en-US" sz="5400" b="1">
                <a:solidFill>
                  <a:srgbClr val="000066"/>
                </a:solidFill>
                <a:cs typeface="Simplified Arabic" panose="02020603050405020304" pitchFamily="18" charset="-78"/>
              </a:rPr>
              <a:t> </a:t>
            </a:r>
          </a:p>
        </p:txBody>
      </p:sp>
      <p:sp>
        <p:nvSpPr>
          <p:cNvPr id="17582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recited the Book as exactly as it must be, </a:t>
            </a:r>
          </a:p>
        </p:txBody>
      </p:sp>
      <p:sp>
        <p:nvSpPr>
          <p:cNvPr id="17582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582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2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وَبَلَّغْتَ عَنِ اللّهِ،</a:t>
            </a:r>
            <a:r>
              <a:rPr lang="en-US" altLang="en-US" sz="5400" b="1">
                <a:solidFill>
                  <a:srgbClr val="000066"/>
                </a:solidFill>
                <a:cs typeface="Simplified Arabic" panose="02020603050405020304" pitchFamily="18" charset="-78"/>
              </a:rPr>
              <a:t> </a:t>
            </a:r>
          </a:p>
        </p:txBody>
      </p:sp>
      <p:sp>
        <p:nvSpPr>
          <p:cNvPr id="17592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conveyed the messages of Allah, </a:t>
            </a:r>
          </a:p>
        </p:txBody>
      </p:sp>
      <p:sp>
        <p:nvSpPr>
          <p:cNvPr id="17592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592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02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وَوَفَيْتَ بِعَهْدِ اللّهِ،</a:t>
            </a:r>
            <a:r>
              <a:rPr lang="en-US" altLang="en-US" sz="5400" b="1">
                <a:solidFill>
                  <a:srgbClr val="000066"/>
                </a:solidFill>
                <a:cs typeface="Simplified Arabic" panose="02020603050405020304" pitchFamily="18" charset="-78"/>
              </a:rPr>
              <a:t> </a:t>
            </a:r>
          </a:p>
        </p:txBody>
      </p:sp>
      <p:sp>
        <p:nvSpPr>
          <p:cNvPr id="17602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fulfilled your covenant with Allah, </a:t>
            </a:r>
          </a:p>
        </p:txBody>
      </p:sp>
      <p:sp>
        <p:nvSpPr>
          <p:cNvPr id="17602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602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وَتَمَّتْ بِكَ كَلِمَاتُ اللّهِ،</a:t>
            </a:r>
            <a:r>
              <a:rPr lang="en-US" altLang="en-US" sz="5400" b="1">
                <a:solidFill>
                  <a:srgbClr val="000066"/>
                </a:solidFill>
                <a:cs typeface="Simplified Arabic" panose="02020603050405020304" pitchFamily="18" charset="-78"/>
              </a:rPr>
              <a:t> </a:t>
            </a:r>
          </a:p>
        </p:txBody>
      </p:sp>
      <p:sp>
        <p:nvSpPr>
          <p:cNvPr id="17612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Words of Allah were accomplished by you, </a:t>
            </a:r>
          </a:p>
        </p:txBody>
      </p:sp>
      <p:sp>
        <p:nvSpPr>
          <p:cNvPr id="17612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612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23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وَجَاهَدْتَ فِي اللّهِ حَقَّ جِهَادِهِ،</a:t>
            </a:r>
            <a:r>
              <a:rPr lang="en-US" altLang="en-US" sz="5400" b="1">
                <a:solidFill>
                  <a:srgbClr val="000066"/>
                </a:solidFill>
                <a:cs typeface="Simplified Arabic" panose="02020603050405020304" pitchFamily="18" charset="-78"/>
              </a:rPr>
              <a:t> </a:t>
            </a:r>
          </a:p>
        </p:txBody>
      </p:sp>
      <p:sp>
        <p:nvSpPr>
          <p:cNvPr id="17623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strove in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way in the best manner, </a:t>
            </a:r>
          </a:p>
        </p:txBody>
      </p:sp>
      <p:sp>
        <p:nvSpPr>
          <p:cNvPr id="17623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623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33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وَنَصَحْتَ لِلّهِ وَلِرَسُولِهِ صَلَّى اللّهُ عَلَيْهِ وَآلِهِ،</a:t>
            </a:r>
            <a:r>
              <a:rPr lang="en-US" altLang="en-US" sz="5400" b="1">
                <a:solidFill>
                  <a:srgbClr val="000066"/>
                </a:solidFill>
                <a:cs typeface="Simplified Arabic" panose="02020603050405020304" pitchFamily="18" charset="-78"/>
              </a:rPr>
              <a:t> </a:t>
            </a:r>
          </a:p>
        </p:txBody>
      </p:sp>
      <p:sp>
        <p:nvSpPr>
          <p:cNvPr id="17633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advised for the sake of Allah and for the sake of His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 </a:t>
            </a:r>
          </a:p>
        </p:txBody>
      </p:sp>
      <p:sp>
        <p:nvSpPr>
          <p:cNvPr id="17633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633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43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وَجُدْتَ بِنَفْسِكَ صَابِراً مُحْتَسِباً</a:t>
            </a:r>
            <a:r>
              <a:rPr lang="en-US" altLang="en-US" sz="5400" b="1">
                <a:solidFill>
                  <a:srgbClr val="000066"/>
                </a:solidFill>
                <a:cs typeface="Simplified Arabic" panose="02020603050405020304" pitchFamily="18" charset="-78"/>
              </a:rPr>
              <a:t> </a:t>
            </a:r>
          </a:p>
        </p:txBody>
      </p:sp>
      <p:sp>
        <p:nvSpPr>
          <p:cNvPr id="17643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sacrificed yourself with steadfastness and seeking of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reward, </a:t>
            </a:r>
          </a:p>
        </p:txBody>
      </p:sp>
      <p:sp>
        <p:nvSpPr>
          <p:cNvPr id="17643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643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53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مُجَاهِداً عَنْ دِينِ اللّهِ،</a:t>
            </a:r>
            <a:r>
              <a:rPr lang="en-US" altLang="en-US" sz="5400" b="1">
                <a:solidFill>
                  <a:srgbClr val="000066"/>
                </a:solidFill>
                <a:cs typeface="Simplified Arabic" panose="02020603050405020304" pitchFamily="18" charset="-78"/>
              </a:rPr>
              <a:t> </a:t>
            </a:r>
          </a:p>
        </p:txBody>
      </p:sp>
      <p:sp>
        <p:nvSpPr>
          <p:cNvPr id="17653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struggling for the defense of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religion, </a:t>
            </a:r>
          </a:p>
        </p:txBody>
      </p:sp>
      <p:sp>
        <p:nvSpPr>
          <p:cNvPr id="17653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653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64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مُوَقِّياً لِرَسُولِ اللّهِ صَلَّى اللّهُ عَلَيْهِ وَآلِهِ،</a:t>
            </a:r>
            <a:r>
              <a:rPr lang="en-US" altLang="en-US" sz="5400" b="1">
                <a:solidFill>
                  <a:srgbClr val="000066"/>
                </a:solidFill>
                <a:cs typeface="Simplified Arabic" panose="02020603050405020304" pitchFamily="18" charset="-78"/>
              </a:rPr>
              <a:t> </a:t>
            </a:r>
          </a:p>
        </p:txBody>
      </p:sp>
      <p:sp>
        <p:nvSpPr>
          <p:cNvPr id="17664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protecting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 </a:t>
            </a:r>
          </a:p>
        </p:txBody>
      </p:sp>
      <p:sp>
        <p:nvSpPr>
          <p:cNvPr id="17664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664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74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طَالِباً مَا عِنْدَ اللّهِ،</a:t>
            </a:r>
            <a:r>
              <a:rPr lang="en-US" altLang="en-US" sz="5400" b="1">
                <a:solidFill>
                  <a:srgbClr val="000066"/>
                </a:solidFill>
                <a:cs typeface="Simplified Arabic" panose="02020603050405020304" pitchFamily="18" charset="-78"/>
              </a:rPr>
              <a:t> </a:t>
            </a:r>
          </a:p>
        </p:txBody>
      </p:sp>
      <p:sp>
        <p:nvSpPr>
          <p:cNvPr id="17674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Seeking for that which is with Allah, </a:t>
            </a:r>
          </a:p>
        </p:txBody>
      </p:sp>
      <p:sp>
        <p:nvSpPr>
          <p:cNvPr id="17674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674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087491"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87492" name="Text Box 4"/>
          <p:cNvSpPr txBox="1">
            <a:spLocks noChangeArrowheads="1"/>
          </p:cNvSpPr>
          <p:nvPr/>
        </p:nvSpPr>
        <p:spPr bwMode="auto">
          <a:xfrm>
            <a:off x="1646238" y="2665413"/>
            <a:ext cx="5872162"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i="1">
                <a:solidFill>
                  <a:srgbClr val="FFFF00"/>
                </a:solidFill>
              </a:rPr>
              <a:t>Recite Sura Al Qadr</a:t>
            </a:r>
          </a:p>
          <a:p>
            <a:r>
              <a:rPr lang="en-GB" altLang="en-US" sz="4800" i="1">
                <a:solidFill>
                  <a:srgbClr val="FFFF00"/>
                </a:solidFill>
              </a:rPr>
              <a:t>7 times</a:t>
            </a:r>
            <a:endParaRPr lang="en-US" altLang="en-US" sz="4800" i="1">
              <a:solidFill>
                <a:srgbClr val="FFFF00"/>
              </a:solidFill>
            </a:endParaRPr>
          </a:p>
        </p:txBody>
      </p:sp>
      <p:sp>
        <p:nvSpPr>
          <p:cNvPr id="108749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 </a:t>
            </a:r>
            <a:r>
              <a:rPr lang="en-GB" altLang="en-US" sz="1800"/>
              <a:t>Qadr</a:t>
            </a:r>
            <a:r>
              <a:rPr lang="en-US" altLang="en-US" sz="1800"/>
              <a:t> </a:t>
            </a:r>
          </a:p>
        </p:txBody>
      </p:sp>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84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رَاغِباً فِيمَا وَعَدَ اللّهُ،</a:t>
            </a:r>
            <a:r>
              <a:rPr lang="en-US" altLang="en-US" sz="5400" b="1">
                <a:solidFill>
                  <a:srgbClr val="000066"/>
                </a:solidFill>
                <a:cs typeface="Simplified Arabic" panose="02020603050405020304" pitchFamily="18" charset="-78"/>
              </a:rPr>
              <a:t> </a:t>
            </a:r>
          </a:p>
        </p:txBody>
      </p:sp>
      <p:sp>
        <p:nvSpPr>
          <p:cNvPr id="17684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desiring for that which Allah has promised. </a:t>
            </a:r>
          </a:p>
        </p:txBody>
      </p:sp>
      <p:sp>
        <p:nvSpPr>
          <p:cNvPr id="17684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684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94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وَمَضَيْتَ لِلَّذِي كُنْتَ عَلَيْهِ شَهِيداً</a:t>
            </a:r>
            <a:r>
              <a:rPr lang="en-US" altLang="en-US" sz="5400" b="1">
                <a:solidFill>
                  <a:srgbClr val="000066"/>
                </a:solidFill>
                <a:cs typeface="Simplified Arabic" panose="02020603050405020304" pitchFamily="18" charset="-78"/>
              </a:rPr>
              <a:t> </a:t>
            </a:r>
          </a:p>
        </p:txBody>
      </p:sp>
      <p:sp>
        <p:nvSpPr>
          <p:cNvPr id="17694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also sealed your life as martyr, </a:t>
            </a:r>
          </a:p>
        </p:txBody>
      </p:sp>
      <p:sp>
        <p:nvSpPr>
          <p:cNvPr id="17694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694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04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وَشَاهِداً وَمَشْهُوداً،</a:t>
            </a:r>
            <a:r>
              <a:rPr lang="en-US" altLang="en-US" sz="5400" b="1">
                <a:solidFill>
                  <a:srgbClr val="000066"/>
                </a:solidFill>
                <a:cs typeface="Simplified Arabic" panose="02020603050405020304" pitchFamily="18" charset="-78"/>
              </a:rPr>
              <a:t> </a:t>
            </a:r>
          </a:p>
        </p:txBody>
      </p:sp>
      <p:sp>
        <p:nvSpPr>
          <p:cNvPr id="17704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as witness and as witnessed; </a:t>
            </a:r>
          </a:p>
        </p:txBody>
      </p:sp>
      <p:sp>
        <p:nvSpPr>
          <p:cNvPr id="17705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705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فَجَزَاكَ اللّهُ عَنْ رَسُولِهِ وَعَنِ الإسْلامِ وَأَهْلِهِ مِنْ صِدِّيقٍ أَفْضَلَ الْجَزَاءِ. </a:t>
            </a:r>
            <a:endParaRPr lang="en-US" altLang="en-US" sz="5400" b="1">
              <a:solidFill>
                <a:srgbClr val="000066"/>
              </a:solidFill>
              <a:cs typeface="Simplified Arabic" panose="02020603050405020304" pitchFamily="18" charset="-78"/>
            </a:endParaRPr>
          </a:p>
        </p:txBody>
      </p:sp>
      <p:sp>
        <p:nvSpPr>
          <p:cNvPr id="17715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may Allah reward you on behalf of His Messenger and Islam and the people of Islam with the most favorite reward. </a:t>
            </a:r>
          </a:p>
        </p:txBody>
      </p:sp>
      <p:sp>
        <p:nvSpPr>
          <p:cNvPr id="17715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715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5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أَشْهَدُ أَنَّكَ كُنْتَ أَوَّلَ الْقَوْمِ إِسْلاماً،</a:t>
            </a:r>
            <a:r>
              <a:rPr lang="en-US" altLang="en-US" sz="5400" b="1">
                <a:solidFill>
                  <a:srgbClr val="000066"/>
                </a:solidFill>
                <a:cs typeface="Simplified Arabic" panose="02020603050405020304" pitchFamily="18" charset="-78"/>
              </a:rPr>
              <a:t> </a:t>
            </a:r>
          </a:p>
        </p:txBody>
      </p:sp>
      <p:sp>
        <p:nvSpPr>
          <p:cNvPr id="17725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that you were the first to embrace Islam, </a:t>
            </a:r>
          </a:p>
        </p:txBody>
      </p:sp>
      <p:sp>
        <p:nvSpPr>
          <p:cNvPr id="17725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725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5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وَأَخْلَصَهُمْ إِيمَاناً،</a:t>
            </a:r>
            <a:r>
              <a:rPr lang="en-US" altLang="en-US" sz="5400" b="1">
                <a:solidFill>
                  <a:srgbClr val="000066"/>
                </a:solidFill>
                <a:cs typeface="Simplified Arabic" panose="02020603050405020304" pitchFamily="18" charset="-78"/>
              </a:rPr>
              <a:t> </a:t>
            </a:r>
          </a:p>
        </p:txBody>
      </p:sp>
      <p:sp>
        <p:nvSpPr>
          <p:cNvPr id="17735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sincere in faith, </a:t>
            </a:r>
          </a:p>
        </p:txBody>
      </p:sp>
      <p:sp>
        <p:nvSpPr>
          <p:cNvPr id="17735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735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45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وَأَشَدَّهُمْ يَقِيناً،</a:t>
            </a:r>
            <a:r>
              <a:rPr lang="en-US" altLang="en-US" sz="5400" b="1">
                <a:solidFill>
                  <a:srgbClr val="000066"/>
                </a:solidFill>
                <a:cs typeface="Simplified Arabic" panose="02020603050405020304" pitchFamily="18" charset="-78"/>
              </a:rPr>
              <a:t> </a:t>
            </a:r>
          </a:p>
        </p:txBody>
      </p:sp>
      <p:sp>
        <p:nvSpPr>
          <p:cNvPr id="17745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confident, </a:t>
            </a:r>
          </a:p>
        </p:txBody>
      </p:sp>
      <p:sp>
        <p:nvSpPr>
          <p:cNvPr id="17745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745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56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وَأَخْوَفَهُمْ لِلّهِ،</a:t>
            </a:r>
            <a:r>
              <a:rPr lang="en-US" altLang="en-US" sz="5400" b="1">
                <a:solidFill>
                  <a:srgbClr val="000066"/>
                </a:solidFill>
                <a:cs typeface="Simplified Arabic" panose="02020603050405020304" pitchFamily="18" charset="-78"/>
              </a:rPr>
              <a:t> </a:t>
            </a:r>
          </a:p>
        </p:txBody>
      </p:sp>
      <p:sp>
        <p:nvSpPr>
          <p:cNvPr id="17756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Allah-fearing, </a:t>
            </a:r>
          </a:p>
        </p:txBody>
      </p:sp>
      <p:sp>
        <p:nvSpPr>
          <p:cNvPr id="17756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756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66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وَأَعْظَمَهُمْ عَنَاءً،</a:t>
            </a:r>
            <a:r>
              <a:rPr lang="en-US" altLang="en-US" sz="5400" b="1">
                <a:solidFill>
                  <a:srgbClr val="000066"/>
                </a:solidFill>
                <a:cs typeface="Simplified Arabic" panose="02020603050405020304" pitchFamily="18" charset="-78"/>
              </a:rPr>
              <a:t> </a:t>
            </a:r>
          </a:p>
        </p:txBody>
      </p:sp>
      <p:sp>
        <p:nvSpPr>
          <p:cNvPr id="17766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steadfast (against ordeals for the sake of Islam) </a:t>
            </a:r>
          </a:p>
        </p:txBody>
      </p:sp>
      <p:sp>
        <p:nvSpPr>
          <p:cNvPr id="17766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766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76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4800" b="1">
                <a:solidFill>
                  <a:srgbClr val="000066"/>
                </a:solidFill>
                <a:cs typeface="Simplified Arabic" panose="02020603050405020304" pitchFamily="18" charset="-78"/>
              </a:rPr>
              <a:t>وَأَحْوَطَهُمْ عَلَى رَسُولِ اللّهِ صَلَّى اللّهُ عَلَيْهِ وَآلِهِ،</a:t>
            </a:r>
            <a:r>
              <a:rPr lang="en-US" altLang="en-US" sz="4800" b="1">
                <a:solidFill>
                  <a:srgbClr val="000066"/>
                </a:solidFill>
                <a:cs typeface="Simplified Arabic" panose="02020603050405020304" pitchFamily="18" charset="-78"/>
              </a:rPr>
              <a:t> </a:t>
            </a:r>
          </a:p>
        </p:txBody>
      </p:sp>
      <p:sp>
        <p:nvSpPr>
          <p:cNvPr id="17776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watchful for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 </a:t>
            </a:r>
          </a:p>
        </p:txBody>
      </p:sp>
      <p:sp>
        <p:nvSpPr>
          <p:cNvPr id="17776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776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128451"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28452" name="Text Box 4"/>
          <p:cNvSpPr txBox="1">
            <a:spLocks noChangeArrowheads="1"/>
          </p:cNvSpPr>
          <p:nvPr/>
        </p:nvSpPr>
        <p:spPr bwMode="auto">
          <a:xfrm>
            <a:off x="1511300" y="2665413"/>
            <a:ext cx="6143625"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i="1">
                <a:solidFill>
                  <a:srgbClr val="FFFF00"/>
                </a:solidFill>
              </a:rPr>
              <a:t>Recite Ayat Al Kursi </a:t>
            </a:r>
          </a:p>
          <a:p>
            <a:r>
              <a:rPr lang="en-GB" altLang="en-US" sz="4800" i="1">
                <a:solidFill>
                  <a:srgbClr val="FFFF00"/>
                </a:solidFill>
              </a:rPr>
              <a:t>7 times</a:t>
            </a:r>
            <a:endParaRPr lang="en-US" altLang="en-US" sz="4800" i="1">
              <a:solidFill>
                <a:srgbClr val="FFFF00"/>
              </a:solidFill>
            </a:endParaRPr>
          </a:p>
        </p:txBody>
      </p:sp>
      <p:sp>
        <p:nvSpPr>
          <p:cNvPr id="1128453" name="Text Box 5"/>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a:t>
            </a:r>
            <a:r>
              <a:rPr lang="en-GB" altLang="en-US" sz="1800"/>
              <a:t>Ayat Al Kursi</a:t>
            </a:r>
            <a:endParaRPr lang="en-US" altLang="en-US" sz="1800"/>
          </a:p>
        </p:txBody>
      </p:sp>
    </p:spTree>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86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4800" b="1">
                <a:solidFill>
                  <a:srgbClr val="000066"/>
                </a:solidFill>
                <a:cs typeface="Simplified Arabic" panose="02020603050405020304" pitchFamily="18" charset="-78"/>
              </a:rPr>
              <a:t>وَأَفْضَلَهُمْ مَنَاقِبَ،</a:t>
            </a:r>
            <a:r>
              <a:rPr lang="en-US" altLang="en-US" sz="4800" b="1">
                <a:solidFill>
                  <a:srgbClr val="000066"/>
                </a:solidFill>
                <a:cs typeface="Simplified Arabic" panose="02020603050405020304" pitchFamily="18" charset="-78"/>
              </a:rPr>
              <a:t> </a:t>
            </a:r>
          </a:p>
        </p:txBody>
      </p:sp>
      <p:sp>
        <p:nvSpPr>
          <p:cNvPr id="17786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endowed with the most favorable merits, </a:t>
            </a:r>
          </a:p>
        </p:txBody>
      </p:sp>
      <p:sp>
        <p:nvSpPr>
          <p:cNvPr id="17786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786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7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4800" b="1">
                <a:solidFill>
                  <a:srgbClr val="000066"/>
                </a:solidFill>
                <a:cs typeface="Simplified Arabic" panose="02020603050405020304" pitchFamily="18" charset="-78"/>
              </a:rPr>
              <a:t>وَأَكْثَرَهُمْ سَوَابِقَ،</a:t>
            </a:r>
            <a:r>
              <a:rPr lang="en-US" altLang="en-US" sz="4800" b="1">
                <a:solidFill>
                  <a:srgbClr val="000066"/>
                </a:solidFill>
                <a:cs typeface="Simplified Arabic" panose="02020603050405020304" pitchFamily="18" charset="-78"/>
              </a:rPr>
              <a:t> </a:t>
            </a:r>
          </a:p>
        </p:txBody>
      </p:sp>
      <p:sp>
        <p:nvSpPr>
          <p:cNvPr id="17797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foremost of everyone else in everything, </a:t>
            </a:r>
          </a:p>
        </p:txBody>
      </p:sp>
      <p:sp>
        <p:nvSpPr>
          <p:cNvPr id="17797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797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07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4800" b="1">
                <a:solidFill>
                  <a:srgbClr val="000066"/>
                </a:solidFill>
                <a:cs typeface="Simplified Arabic" panose="02020603050405020304" pitchFamily="18" charset="-78"/>
              </a:rPr>
              <a:t>وَأَرْفَعَهُمْ دَرَجَةً،</a:t>
            </a:r>
            <a:r>
              <a:rPr lang="en-US" altLang="en-US" sz="4800" b="1">
                <a:solidFill>
                  <a:srgbClr val="000066"/>
                </a:solidFill>
                <a:cs typeface="Simplified Arabic" panose="02020603050405020304" pitchFamily="18" charset="-78"/>
              </a:rPr>
              <a:t> </a:t>
            </a:r>
          </a:p>
        </p:txBody>
      </p:sp>
      <p:sp>
        <p:nvSpPr>
          <p:cNvPr id="17807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owner of the most elevated rank, </a:t>
            </a:r>
          </a:p>
        </p:txBody>
      </p:sp>
      <p:sp>
        <p:nvSpPr>
          <p:cNvPr id="17807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807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4800" b="1">
                <a:solidFill>
                  <a:srgbClr val="000066"/>
                </a:solidFill>
                <a:cs typeface="Simplified Arabic" panose="02020603050405020304" pitchFamily="18" charset="-78"/>
              </a:rPr>
              <a:t>وَأَشْرَفَهُمْ مَنْزِلَةً،</a:t>
            </a:r>
            <a:r>
              <a:rPr lang="en-US" altLang="en-US" sz="4800" b="1">
                <a:solidFill>
                  <a:srgbClr val="000066"/>
                </a:solidFill>
                <a:cs typeface="Simplified Arabic" panose="02020603050405020304" pitchFamily="18" charset="-78"/>
              </a:rPr>
              <a:t> </a:t>
            </a:r>
          </a:p>
        </p:txBody>
      </p:sp>
      <p:sp>
        <p:nvSpPr>
          <p:cNvPr id="17817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owner of the most honorable position, </a:t>
            </a:r>
          </a:p>
        </p:txBody>
      </p:sp>
      <p:sp>
        <p:nvSpPr>
          <p:cNvPr id="17817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817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7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4800" b="1">
                <a:solidFill>
                  <a:srgbClr val="000066"/>
                </a:solidFill>
                <a:cs typeface="Simplified Arabic" panose="02020603050405020304" pitchFamily="18" charset="-78"/>
              </a:rPr>
              <a:t>وَأَكْرَمَهُمْ عَلَيْهِ،</a:t>
            </a:r>
            <a:r>
              <a:rPr lang="en-US" altLang="en-US" sz="4800" b="1">
                <a:solidFill>
                  <a:srgbClr val="000066"/>
                </a:solidFill>
                <a:cs typeface="Simplified Arabic" panose="02020603050405020304" pitchFamily="18" charset="-78"/>
              </a:rPr>
              <a:t> </a:t>
            </a:r>
          </a:p>
        </p:txBody>
      </p:sp>
      <p:sp>
        <p:nvSpPr>
          <p:cNvPr id="17827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respected (by Almighty Allah and His Messenger). </a:t>
            </a:r>
          </a:p>
        </p:txBody>
      </p:sp>
      <p:sp>
        <p:nvSpPr>
          <p:cNvPr id="17827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827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4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4800" b="1">
                <a:solidFill>
                  <a:srgbClr val="000066"/>
                </a:solidFill>
                <a:cs typeface="Simplified Arabic" panose="02020603050405020304" pitchFamily="18" charset="-78"/>
              </a:rPr>
              <a:t>فَقَوِيْتَ حِينَ وَهَنُوَا،</a:t>
            </a:r>
            <a:r>
              <a:rPr lang="en-US" altLang="en-US" sz="4800" b="1">
                <a:solidFill>
                  <a:srgbClr val="000066"/>
                </a:solidFill>
                <a:cs typeface="Simplified Arabic" panose="02020603050405020304" pitchFamily="18" charset="-78"/>
              </a:rPr>
              <a:t> </a:t>
            </a:r>
          </a:p>
        </p:txBody>
      </p:sp>
      <p:sp>
        <p:nvSpPr>
          <p:cNvPr id="15134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Thus, you became stronger when they became weak, </a:t>
            </a:r>
          </a:p>
        </p:txBody>
      </p:sp>
      <p:sp>
        <p:nvSpPr>
          <p:cNvPr id="15134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134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4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وَلَزِمْتَ مِنْهَاجَ رَسُولِ اللّهِ صَلَّى اللّهُ عَلَيْهِ وَآلِهِ،</a:t>
            </a:r>
            <a:r>
              <a:rPr lang="en-US" altLang="en-US" sz="5400" b="1">
                <a:solidFill>
                  <a:srgbClr val="000066"/>
                </a:solidFill>
                <a:cs typeface="Simplified Arabic" panose="02020603050405020304" pitchFamily="18" charset="-78"/>
              </a:rPr>
              <a:t> </a:t>
            </a:r>
          </a:p>
        </p:txBody>
      </p:sp>
      <p:sp>
        <p:nvSpPr>
          <p:cNvPr id="15144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abode by the course of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 </a:t>
            </a:r>
          </a:p>
        </p:txBody>
      </p:sp>
      <p:sp>
        <p:nvSpPr>
          <p:cNvPr id="15145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145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وَأَشْهَدُ أَنَّكَ كُنْتَ خَلِيفَتَهُ حَقّاً،</a:t>
            </a:r>
            <a:r>
              <a:rPr lang="en-US" altLang="en-US" sz="5400" b="1">
                <a:solidFill>
                  <a:srgbClr val="000066"/>
                </a:solidFill>
                <a:cs typeface="Simplified Arabic" panose="02020603050405020304" pitchFamily="18" charset="-78"/>
              </a:rPr>
              <a:t> </a:t>
            </a:r>
          </a:p>
        </p:txBody>
      </p:sp>
      <p:sp>
        <p:nvSpPr>
          <p:cNvPr id="15155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also bear witness that you were the true vicegerent of him (i.e. the Holy Prophet); </a:t>
            </a:r>
          </a:p>
        </p:txBody>
      </p:sp>
      <p:sp>
        <p:nvSpPr>
          <p:cNvPr id="15155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155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لَمْ تُنَازَعْ بِرَغْمِ الْمُنَافِقِينَ،</a:t>
            </a:r>
            <a:r>
              <a:rPr lang="en-US" altLang="en-US" sz="5400" b="1">
                <a:solidFill>
                  <a:srgbClr val="000066"/>
                </a:solidFill>
                <a:cs typeface="Simplified Arabic" panose="02020603050405020304" pitchFamily="18" charset="-78"/>
              </a:rPr>
              <a:t> </a:t>
            </a:r>
          </a:p>
        </p:txBody>
      </p:sp>
      <p:sp>
        <p:nvSpPr>
          <p:cNvPr id="15165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No one could ever compete with you in this position in spite of the existence of hypocrites, </a:t>
            </a:r>
          </a:p>
        </p:txBody>
      </p:sp>
      <p:sp>
        <p:nvSpPr>
          <p:cNvPr id="15165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165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وَغَيْظِ الْكَافِرِينَ،</a:t>
            </a:r>
            <a:r>
              <a:rPr lang="en-US" altLang="en-US" sz="5400" b="1">
                <a:solidFill>
                  <a:srgbClr val="000066"/>
                </a:solidFill>
                <a:cs typeface="Simplified Arabic" panose="02020603050405020304" pitchFamily="18" charset="-78"/>
              </a:rPr>
              <a:t> </a:t>
            </a:r>
          </a:p>
        </p:txBody>
      </p:sp>
      <p:sp>
        <p:nvSpPr>
          <p:cNvPr id="15175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despise of the unbelievers, </a:t>
            </a:r>
          </a:p>
        </p:txBody>
      </p:sp>
      <p:sp>
        <p:nvSpPr>
          <p:cNvPr id="15175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175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4"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06275"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6276" name="Text Box 4"/>
          <p:cNvSpPr txBox="1">
            <a:spLocks noChangeArrowheads="1"/>
          </p:cNvSpPr>
          <p:nvPr/>
        </p:nvSpPr>
        <p:spPr bwMode="auto">
          <a:xfrm>
            <a:off x="3059113" y="3036888"/>
            <a:ext cx="2992437" cy="823912"/>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i="1">
                <a:solidFill>
                  <a:srgbClr val="FFFF00"/>
                </a:solidFill>
              </a:rPr>
              <a:t>Short Dua</a:t>
            </a:r>
          </a:p>
        </p:txBody>
      </p:sp>
      <p:sp>
        <p:nvSpPr>
          <p:cNvPr id="1206277"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وَضِغْنِ الْفَاسِقِينَ،</a:t>
            </a:r>
            <a:r>
              <a:rPr lang="en-US" altLang="en-US" sz="5400" b="1">
                <a:solidFill>
                  <a:srgbClr val="000066"/>
                </a:solidFill>
                <a:cs typeface="Simplified Arabic" panose="02020603050405020304" pitchFamily="18" charset="-78"/>
              </a:rPr>
              <a:t> </a:t>
            </a:r>
          </a:p>
        </p:txBody>
      </p:sp>
      <p:sp>
        <p:nvSpPr>
          <p:cNvPr id="15185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malice of the wicked. </a:t>
            </a:r>
          </a:p>
        </p:txBody>
      </p:sp>
      <p:sp>
        <p:nvSpPr>
          <p:cNvPr id="15185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185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وَقُمْتَ بِالأمْرِ حِينَ فَشِلُوَا،</a:t>
            </a:r>
            <a:r>
              <a:rPr lang="en-US" altLang="en-US" sz="5400" b="1">
                <a:solidFill>
                  <a:srgbClr val="000066"/>
                </a:solidFill>
                <a:cs typeface="Simplified Arabic" panose="02020603050405020304" pitchFamily="18" charset="-78"/>
              </a:rPr>
              <a:t> </a:t>
            </a:r>
          </a:p>
        </p:txBody>
      </p:sp>
      <p:sp>
        <p:nvSpPr>
          <p:cNvPr id="15196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also managed the matters when they failed to do so, </a:t>
            </a:r>
          </a:p>
        </p:txBody>
      </p:sp>
      <p:sp>
        <p:nvSpPr>
          <p:cNvPr id="15196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196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06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وَنَطَقْتَ حِينَ تَتَعْتَعُوَا،</a:t>
            </a:r>
            <a:r>
              <a:rPr lang="en-US" altLang="en-US" sz="5400" b="1">
                <a:solidFill>
                  <a:srgbClr val="000066"/>
                </a:solidFill>
                <a:cs typeface="Simplified Arabic" panose="02020603050405020304" pitchFamily="18" charset="-78"/>
              </a:rPr>
              <a:t> </a:t>
            </a:r>
          </a:p>
        </p:txBody>
      </p:sp>
      <p:sp>
        <p:nvSpPr>
          <p:cNvPr id="15206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spoke (the truth) when they stammered, </a:t>
            </a:r>
          </a:p>
        </p:txBody>
      </p:sp>
      <p:sp>
        <p:nvSpPr>
          <p:cNvPr id="15206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206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وَمَضَيْتَ بِنُورِ اللّهِ إِذْ وَقَفُوَا،</a:t>
            </a:r>
            <a:r>
              <a:rPr lang="en-US" altLang="en-US" sz="5400" b="1">
                <a:solidFill>
                  <a:srgbClr val="000066"/>
                </a:solidFill>
                <a:cs typeface="Simplified Arabic" panose="02020603050405020304" pitchFamily="18" charset="-78"/>
              </a:rPr>
              <a:t> </a:t>
            </a:r>
          </a:p>
        </p:txBody>
      </p:sp>
      <p:sp>
        <p:nvSpPr>
          <p:cNvPr id="15216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carried on with the light of Allah when they stopped. </a:t>
            </a:r>
          </a:p>
        </p:txBody>
      </p:sp>
      <p:sp>
        <p:nvSpPr>
          <p:cNvPr id="15216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216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26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فَمَنِ اتَّبَعَكَ فَقَدِ اهْتَدَى،</a:t>
            </a:r>
            <a:r>
              <a:rPr lang="en-US" altLang="en-US" sz="5400" b="1">
                <a:solidFill>
                  <a:srgbClr val="000066"/>
                </a:solidFill>
                <a:cs typeface="Simplified Arabic" panose="02020603050405020304" pitchFamily="18" charset="-78"/>
              </a:rPr>
              <a:t> </a:t>
            </a:r>
          </a:p>
        </p:txBody>
      </p:sp>
      <p:sp>
        <p:nvSpPr>
          <p:cNvPr id="15226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Hence, he who follows you has actually been led to the true guidance. </a:t>
            </a:r>
          </a:p>
        </p:txBody>
      </p:sp>
      <p:sp>
        <p:nvSpPr>
          <p:cNvPr id="15226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226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كُنْتَ أَوَّلَهُمْ كَلاماً،</a:t>
            </a:r>
            <a:r>
              <a:rPr lang="en-US" altLang="en-US" sz="5400" b="1">
                <a:solidFill>
                  <a:srgbClr val="000066"/>
                </a:solidFill>
                <a:cs typeface="Simplified Arabic" panose="02020603050405020304" pitchFamily="18" charset="-78"/>
              </a:rPr>
              <a:t> </a:t>
            </a:r>
          </a:p>
        </p:txBody>
      </p:sp>
      <p:sp>
        <p:nvSpPr>
          <p:cNvPr id="15237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were the first to speak, </a:t>
            </a:r>
          </a:p>
        </p:txBody>
      </p:sp>
      <p:sp>
        <p:nvSpPr>
          <p:cNvPr id="15237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237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7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وَأَشَدَّهُمْ خِصَاماً،</a:t>
            </a:r>
            <a:r>
              <a:rPr lang="en-US" altLang="en-US" sz="5400" b="1">
                <a:solidFill>
                  <a:srgbClr val="000066"/>
                </a:solidFill>
                <a:cs typeface="Simplified Arabic" panose="02020603050405020304" pitchFamily="18" charset="-78"/>
              </a:rPr>
              <a:t> </a:t>
            </a:r>
          </a:p>
        </p:txBody>
      </p:sp>
      <p:sp>
        <p:nvSpPr>
          <p:cNvPr id="15247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firmest in refuting the rivals, </a:t>
            </a:r>
          </a:p>
        </p:txBody>
      </p:sp>
      <p:sp>
        <p:nvSpPr>
          <p:cNvPr id="15247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247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وَأَصْوَبَهُمْ مَنْطِقاً،</a:t>
            </a:r>
            <a:r>
              <a:rPr lang="en-US" altLang="en-US" sz="5400" b="1">
                <a:solidFill>
                  <a:srgbClr val="000066"/>
                </a:solidFill>
                <a:cs typeface="Simplified Arabic" panose="02020603050405020304" pitchFamily="18" charset="-78"/>
              </a:rPr>
              <a:t> </a:t>
            </a:r>
          </a:p>
        </p:txBody>
      </p:sp>
      <p:sp>
        <p:nvSpPr>
          <p:cNvPr id="15257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eloquent of them, </a:t>
            </a:r>
          </a:p>
        </p:txBody>
      </p:sp>
      <p:sp>
        <p:nvSpPr>
          <p:cNvPr id="15257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257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وَأَسَدَّهُمْ رَأْياً،</a:t>
            </a:r>
            <a:r>
              <a:rPr lang="en-US" altLang="en-US" sz="5400" b="1">
                <a:solidFill>
                  <a:srgbClr val="000066"/>
                </a:solidFill>
                <a:cs typeface="Simplified Arabic" panose="02020603050405020304" pitchFamily="18" charset="-78"/>
              </a:rPr>
              <a:t> </a:t>
            </a:r>
          </a:p>
        </p:txBody>
      </p:sp>
      <p:sp>
        <p:nvSpPr>
          <p:cNvPr id="15267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apposite in opinions, </a:t>
            </a:r>
          </a:p>
        </p:txBody>
      </p:sp>
      <p:sp>
        <p:nvSpPr>
          <p:cNvPr id="15267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267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وَأَشْجَعَهُمْ قَلْباً،</a:t>
            </a:r>
            <a:r>
              <a:rPr lang="en-US" altLang="en-US" sz="5400" b="1">
                <a:solidFill>
                  <a:srgbClr val="000066"/>
                </a:solidFill>
                <a:cs typeface="Simplified Arabic" panose="02020603050405020304" pitchFamily="18" charset="-78"/>
              </a:rPr>
              <a:t> </a:t>
            </a:r>
          </a:p>
        </p:txBody>
      </p:sp>
      <p:sp>
        <p:nvSpPr>
          <p:cNvPr id="15278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courageous, </a:t>
            </a:r>
          </a:p>
        </p:txBody>
      </p:sp>
      <p:sp>
        <p:nvSpPr>
          <p:cNvPr id="15278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278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07299"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207300"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207302" name="Text Box 6"/>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8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وَأَكْثَرَهُمْ يَقِيناً،</a:t>
            </a:r>
            <a:r>
              <a:rPr lang="en-US" altLang="en-US" sz="5400" b="1">
                <a:solidFill>
                  <a:srgbClr val="000066"/>
                </a:solidFill>
                <a:cs typeface="Simplified Arabic" panose="02020603050405020304" pitchFamily="18" charset="-78"/>
              </a:rPr>
              <a:t> </a:t>
            </a:r>
          </a:p>
        </p:txBody>
      </p:sp>
      <p:sp>
        <p:nvSpPr>
          <p:cNvPr id="15288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confident of them, </a:t>
            </a:r>
          </a:p>
        </p:txBody>
      </p:sp>
      <p:sp>
        <p:nvSpPr>
          <p:cNvPr id="15288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288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وَأَحْسَنَهُمْ عَمَلاً،</a:t>
            </a:r>
            <a:r>
              <a:rPr lang="en-US" altLang="en-US" sz="5400" b="1">
                <a:solidFill>
                  <a:srgbClr val="000066"/>
                </a:solidFill>
                <a:cs typeface="Simplified Arabic" panose="02020603050405020304" pitchFamily="18" charset="-78"/>
              </a:rPr>
              <a:t> </a:t>
            </a:r>
          </a:p>
        </p:txBody>
      </p:sp>
      <p:sp>
        <p:nvSpPr>
          <p:cNvPr id="15298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best of them in deeds, </a:t>
            </a:r>
          </a:p>
        </p:txBody>
      </p:sp>
      <p:sp>
        <p:nvSpPr>
          <p:cNvPr id="15298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298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وَأَعْرَفَهُمْ بِالأمُورِ،</a:t>
            </a:r>
            <a:r>
              <a:rPr lang="en-US" altLang="en-US" sz="5400" b="1">
                <a:solidFill>
                  <a:srgbClr val="000066"/>
                </a:solidFill>
                <a:cs typeface="Simplified Arabic" panose="02020603050405020304" pitchFamily="18" charset="-78"/>
              </a:rPr>
              <a:t> </a:t>
            </a:r>
          </a:p>
        </p:txBody>
      </p:sp>
      <p:sp>
        <p:nvSpPr>
          <p:cNvPr id="15308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the most learned in affairs. </a:t>
            </a:r>
          </a:p>
        </p:txBody>
      </p:sp>
      <p:sp>
        <p:nvSpPr>
          <p:cNvPr id="15308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308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9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كُنْتَ لِلْمُؤمِنِينَ أَباً رَحِيماً</a:t>
            </a:r>
            <a:r>
              <a:rPr lang="en-US" altLang="en-US" sz="5400" b="1">
                <a:solidFill>
                  <a:srgbClr val="000066"/>
                </a:solidFill>
                <a:cs typeface="Simplified Arabic" panose="02020603050405020304" pitchFamily="18" charset="-78"/>
              </a:rPr>
              <a:t> </a:t>
            </a:r>
          </a:p>
        </p:txBody>
      </p:sp>
      <p:sp>
        <p:nvSpPr>
          <p:cNvPr id="15319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For the believers, you were merciful father, </a:t>
            </a:r>
          </a:p>
        </p:txBody>
      </p:sp>
      <p:sp>
        <p:nvSpPr>
          <p:cNvPr id="15319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319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29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إِذْ صَارُوَا عَلَيْكَ عِيَالاً،</a:t>
            </a:r>
            <a:r>
              <a:rPr lang="en-US" altLang="en-US" sz="5400" b="1">
                <a:solidFill>
                  <a:srgbClr val="000066"/>
                </a:solidFill>
                <a:cs typeface="Simplified Arabic" panose="02020603050405020304" pitchFamily="18" charset="-78"/>
              </a:rPr>
              <a:t> </a:t>
            </a:r>
          </a:p>
        </p:txBody>
      </p:sp>
      <p:sp>
        <p:nvSpPr>
          <p:cNvPr id="15329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they were thus your dependants; </a:t>
            </a:r>
          </a:p>
        </p:txBody>
      </p:sp>
      <p:sp>
        <p:nvSpPr>
          <p:cNvPr id="15329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329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فَحَمَلْتَ أَثْقَالَ مَا عَنْهُ ضَعُفُوَا،</a:t>
            </a:r>
            <a:r>
              <a:rPr lang="en-US" altLang="en-US" sz="5400" b="1">
                <a:solidFill>
                  <a:srgbClr val="000066"/>
                </a:solidFill>
                <a:cs typeface="Simplified Arabic" panose="02020603050405020304" pitchFamily="18" charset="-78"/>
              </a:rPr>
              <a:t> </a:t>
            </a:r>
          </a:p>
        </p:txBody>
      </p:sp>
      <p:sp>
        <p:nvSpPr>
          <p:cNvPr id="15339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you carried the burdens that they were too weak to carry, </a:t>
            </a:r>
          </a:p>
        </p:txBody>
      </p:sp>
      <p:sp>
        <p:nvSpPr>
          <p:cNvPr id="15339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339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وَحَفِظْتَ مَا أَضَاعُوَا،</a:t>
            </a:r>
            <a:r>
              <a:rPr lang="en-US" altLang="en-US" sz="5400" b="1">
                <a:solidFill>
                  <a:srgbClr val="000066"/>
                </a:solidFill>
                <a:cs typeface="Simplified Arabic" panose="02020603050405020304" pitchFamily="18" charset="-78"/>
              </a:rPr>
              <a:t> </a:t>
            </a:r>
          </a:p>
        </p:txBody>
      </p:sp>
      <p:sp>
        <p:nvSpPr>
          <p:cNvPr id="15349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preserved that which they forfeited, </a:t>
            </a:r>
          </a:p>
        </p:txBody>
      </p:sp>
      <p:sp>
        <p:nvSpPr>
          <p:cNvPr id="15349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349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وَرَعَيْتَ مَا أَهْمَلُوَا،</a:t>
            </a:r>
            <a:r>
              <a:rPr lang="en-US" altLang="en-US" sz="5400" b="1">
                <a:solidFill>
                  <a:srgbClr val="000066"/>
                </a:solidFill>
                <a:cs typeface="Simplified Arabic" panose="02020603050405020304" pitchFamily="18" charset="-78"/>
              </a:rPr>
              <a:t> </a:t>
            </a:r>
          </a:p>
        </p:txBody>
      </p:sp>
      <p:sp>
        <p:nvSpPr>
          <p:cNvPr id="15360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conserved that which they neglected, </a:t>
            </a:r>
          </a:p>
        </p:txBody>
      </p:sp>
      <p:sp>
        <p:nvSpPr>
          <p:cNvPr id="15360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360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وَشَمَّرْتَ إِذْ جَبَنُوَا،</a:t>
            </a:r>
            <a:r>
              <a:rPr lang="en-US" altLang="en-US" sz="5400" b="1">
                <a:solidFill>
                  <a:srgbClr val="000066"/>
                </a:solidFill>
                <a:cs typeface="Simplified Arabic" panose="02020603050405020304" pitchFamily="18" charset="-78"/>
              </a:rPr>
              <a:t> </a:t>
            </a:r>
          </a:p>
        </p:txBody>
      </p:sp>
      <p:sp>
        <p:nvSpPr>
          <p:cNvPr id="15370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prepared yourself for facing that which they were too coward to face, </a:t>
            </a:r>
          </a:p>
        </p:txBody>
      </p:sp>
      <p:sp>
        <p:nvSpPr>
          <p:cNvPr id="15370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370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وَعَلَوْتَ إِذْ هَلِعُوَا،</a:t>
            </a:r>
            <a:r>
              <a:rPr lang="en-US" altLang="en-US" sz="5400" b="1">
                <a:solidFill>
                  <a:srgbClr val="000066"/>
                </a:solidFill>
                <a:cs typeface="Simplified Arabic" panose="02020603050405020304" pitchFamily="18" charset="-78"/>
              </a:rPr>
              <a:t> </a:t>
            </a:r>
          </a:p>
        </p:txBody>
      </p:sp>
      <p:sp>
        <p:nvSpPr>
          <p:cNvPr id="15380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advanced when they were dismayed, </a:t>
            </a:r>
          </a:p>
        </p:txBody>
      </p:sp>
      <p:sp>
        <p:nvSpPr>
          <p:cNvPr id="15380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380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Text Box 6"/>
          <p:cNvSpPr txBox="1">
            <a:spLocks noChangeArrowheads="1"/>
          </p:cNvSpPr>
          <p:nvPr/>
        </p:nvSpPr>
        <p:spPr bwMode="auto">
          <a:xfrm>
            <a:off x="1763713" y="1827213"/>
            <a:ext cx="563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50183" name="Text Box 7"/>
          <p:cNvSpPr txBox="1">
            <a:spLocks noChangeArrowheads="1"/>
          </p:cNvSpPr>
          <p:nvPr/>
        </p:nvSpPr>
        <p:spPr bwMode="auto">
          <a:xfrm>
            <a:off x="17176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50184" name="Rectangle 8"/>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0185" name="Text Box 9"/>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وَصَبَرْتَ إِذْ جَزِعُوَا،</a:t>
            </a:r>
            <a:r>
              <a:rPr lang="en-US" altLang="en-US" sz="5400" b="1">
                <a:solidFill>
                  <a:srgbClr val="000066"/>
                </a:solidFill>
                <a:cs typeface="Simplified Arabic" panose="02020603050405020304" pitchFamily="18" charset="-78"/>
              </a:rPr>
              <a:t> </a:t>
            </a:r>
          </a:p>
        </p:txBody>
      </p:sp>
      <p:sp>
        <p:nvSpPr>
          <p:cNvPr id="15390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acted steadfastly when they became anxious. </a:t>
            </a:r>
          </a:p>
        </p:txBody>
      </p:sp>
      <p:sp>
        <p:nvSpPr>
          <p:cNvPr id="15390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390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كُنْتَ عَلَى الْكَافِرِينَ عَذَاباً صَبّاً</a:t>
            </a:r>
            <a:r>
              <a:rPr lang="en-US" altLang="en-US" sz="5400" b="1">
                <a:solidFill>
                  <a:srgbClr val="000066"/>
                </a:solidFill>
                <a:cs typeface="Simplified Arabic" panose="02020603050405020304" pitchFamily="18" charset="-78"/>
              </a:rPr>
              <a:t> </a:t>
            </a:r>
          </a:p>
        </p:txBody>
      </p:sp>
      <p:sp>
        <p:nvSpPr>
          <p:cNvPr id="15400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were thus incessant torment on the unbelievers, </a:t>
            </a:r>
          </a:p>
        </p:txBody>
      </p:sp>
      <p:sp>
        <p:nvSpPr>
          <p:cNvPr id="15401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401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وَغِلْظَةً وَغَيْظاً،</a:t>
            </a:r>
            <a:r>
              <a:rPr lang="en-US" altLang="en-US" sz="5400" b="1">
                <a:solidFill>
                  <a:srgbClr val="000066"/>
                </a:solidFill>
                <a:cs typeface="Simplified Arabic" panose="02020603050405020304" pitchFamily="18" charset="-78"/>
              </a:rPr>
              <a:t> </a:t>
            </a:r>
          </a:p>
        </p:txBody>
      </p:sp>
      <p:sp>
        <p:nvSpPr>
          <p:cNvPr id="15411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also rude and furious (on them), </a:t>
            </a:r>
          </a:p>
        </p:txBody>
      </p:sp>
      <p:sp>
        <p:nvSpPr>
          <p:cNvPr id="15411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411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1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وَلِلْمُؤْمِنِينَ غَيْثاً وَخِصْباً وَعِلْماً،</a:t>
            </a:r>
            <a:r>
              <a:rPr lang="en-US" altLang="en-US" sz="5400" b="1">
                <a:solidFill>
                  <a:srgbClr val="000066"/>
                </a:solidFill>
                <a:cs typeface="Simplified Arabic" panose="02020603050405020304" pitchFamily="18" charset="-78"/>
              </a:rPr>
              <a:t> </a:t>
            </a:r>
          </a:p>
        </p:txBody>
      </p:sp>
      <p:sp>
        <p:nvSpPr>
          <p:cNvPr id="15421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rained (with mercy) on the believers, and you were fertile and source of knowledge for them. </a:t>
            </a:r>
          </a:p>
        </p:txBody>
      </p:sp>
      <p:sp>
        <p:nvSpPr>
          <p:cNvPr id="15421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421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1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لَمْ تُفْلَلْ حُجَّتُكَ،</a:t>
            </a:r>
            <a:r>
              <a:rPr lang="en-US" altLang="en-US" sz="5400" b="1">
                <a:solidFill>
                  <a:srgbClr val="000066"/>
                </a:solidFill>
                <a:cs typeface="Simplified Arabic" panose="02020603050405020304" pitchFamily="18" charset="-78"/>
              </a:rPr>
              <a:t> </a:t>
            </a:r>
          </a:p>
        </p:txBody>
      </p:sp>
      <p:sp>
        <p:nvSpPr>
          <p:cNvPr id="15431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argument was never weak, </a:t>
            </a:r>
          </a:p>
        </p:txBody>
      </p:sp>
      <p:sp>
        <p:nvSpPr>
          <p:cNvPr id="15431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431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1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وَلَمْ يَزِغْ قَلْبُكَ،</a:t>
            </a:r>
            <a:r>
              <a:rPr lang="en-US" altLang="en-US" sz="5400" b="1">
                <a:solidFill>
                  <a:srgbClr val="000066"/>
                </a:solidFill>
                <a:cs typeface="Simplified Arabic" panose="02020603050405020304" pitchFamily="18" charset="-78"/>
              </a:rPr>
              <a:t> </a:t>
            </a:r>
          </a:p>
        </p:txBody>
      </p:sp>
      <p:sp>
        <p:nvSpPr>
          <p:cNvPr id="15441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heart never deviated, </a:t>
            </a:r>
          </a:p>
        </p:txBody>
      </p:sp>
      <p:sp>
        <p:nvSpPr>
          <p:cNvPr id="15441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441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وَلَمْ تَضْعُفْ بَصِيرَتُكَ،</a:t>
            </a:r>
            <a:r>
              <a:rPr lang="en-US" altLang="en-US" sz="5400" b="1">
                <a:solidFill>
                  <a:srgbClr val="000066"/>
                </a:solidFill>
                <a:cs typeface="Simplified Arabic" panose="02020603050405020304" pitchFamily="18" charset="-78"/>
              </a:rPr>
              <a:t> </a:t>
            </a:r>
          </a:p>
        </p:txBody>
      </p:sp>
      <p:sp>
        <p:nvSpPr>
          <p:cNvPr id="15452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sagacity was never feeble, </a:t>
            </a:r>
          </a:p>
        </p:txBody>
      </p:sp>
      <p:sp>
        <p:nvSpPr>
          <p:cNvPr id="15452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452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وَلَمْ تَجْبُنْ نَفْسُكَ،</a:t>
            </a:r>
            <a:r>
              <a:rPr lang="en-US" altLang="en-US" sz="5400" b="1">
                <a:solidFill>
                  <a:srgbClr val="000066"/>
                </a:solidFill>
                <a:cs typeface="Simplified Arabic" panose="02020603050405020304" pitchFamily="18" charset="-78"/>
              </a:rPr>
              <a:t> </a:t>
            </a:r>
          </a:p>
        </p:txBody>
      </p:sp>
      <p:sp>
        <p:nvSpPr>
          <p:cNvPr id="15462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determination never cowered. </a:t>
            </a:r>
          </a:p>
        </p:txBody>
      </p:sp>
      <p:sp>
        <p:nvSpPr>
          <p:cNvPr id="15462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462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2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كُنْتَ كَالْجَبَلِ لا تُحَرِّكُهُ الْعَوَاصِفُ،</a:t>
            </a:r>
            <a:r>
              <a:rPr lang="en-US" altLang="en-US" sz="5400" b="1">
                <a:solidFill>
                  <a:srgbClr val="000066"/>
                </a:solidFill>
                <a:cs typeface="Simplified Arabic" panose="02020603050405020304" pitchFamily="18" charset="-78"/>
              </a:rPr>
              <a:t> </a:t>
            </a:r>
          </a:p>
        </p:txBody>
      </p:sp>
      <p:sp>
        <p:nvSpPr>
          <p:cNvPr id="15472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were as firm as mountain, as storms could never displace you, </a:t>
            </a:r>
          </a:p>
        </p:txBody>
      </p:sp>
      <p:sp>
        <p:nvSpPr>
          <p:cNvPr id="15472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472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وَلا تُزِيلُهُ الْقَوَاصِفُ،</a:t>
            </a:r>
            <a:r>
              <a:rPr lang="en-US" altLang="en-US" sz="5400" b="1">
                <a:solidFill>
                  <a:srgbClr val="000066"/>
                </a:solidFill>
                <a:cs typeface="Simplified Arabic" panose="02020603050405020304" pitchFamily="18" charset="-78"/>
              </a:rPr>
              <a:t> </a:t>
            </a:r>
          </a:p>
        </p:txBody>
      </p:sp>
      <p:sp>
        <p:nvSpPr>
          <p:cNvPr id="15482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misfortunes could never move you. </a:t>
            </a:r>
          </a:p>
        </p:txBody>
      </p:sp>
      <p:sp>
        <p:nvSpPr>
          <p:cNvPr id="15482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482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p:cNvSpPr txBox="1">
            <a:spLocks noChangeArrowheads="1"/>
          </p:cNvSpPr>
          <p:nvPr/>
        </p:nvSpPr>
        <p:spPr bwMode="auto">
          <a:xfrm>
            <a:off x="323850" y="1827213"/>
            <a:ext cx="84963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اَلْحَمْدُ للهِ الَّذي لَمْ يَتَّخِذْ وَلَداً</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وَلَمْ يَكُنْ لَهُ شَريكٌ في الْمُلْكِ</a:t>
            </a:r>
            <a:r>
              <a:rPr lang="en-US" altLang="en-US" sz="5400">
                <a:solidFill>
                  <a:srgbClr val="000066"/>
                </a:solidFill>
                <a:cs typeface="Simplified Arabic" panose="02020603050405020304" pitchFamily="18" charset="-78"/>
              </a:rPr>
              <a:t> </a:t>
            </a:r>
          </a:p>
        </p:txBody>
      </p:sp>
      <p:sp>
        <p:nvSpPr>
          <p:cNvPr id="58373" name="Text Box 5"/>
          <p:cNvSpPr txBox="1">
            <a:spLocks noChangeArrowheads="1"/>
          </p:cNvSpPr>
          <p:nvPr/>
        </p:nvSpPr>
        <p:spPr bwMode="auto">
          <a:xfrm>
            <a:off x="469900" y="3675063"/>
            <a:ext cx="813435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Praise be to Allah who has not taken unto</a:t>
            </a:r>
          </a:p>
          <a:p>
            <a:pPr algn="ctr">
              <a:spcBef>
                <a:spcPct val="20000"/>
              </a:spcBef>
            </a:pPr>
            <a:r>
              <a:rPr lang="en-US" altLang="en-US" sz="3200">
                <a:solidFill>
                  <a:srgbClr val="000066"/>
                </a:solidFill>
                <a:ea typeface="MS Mincho" panose="02020609040205080304" pitchFamily="49" charset="-128"/>
              </a:rPr>
              <a:t>Himself a son, has no partner in </a:t>
            </a:r>
          </a:p>
          <a:p>
            <a:pPr algn="ctr">
              <a:spcBef>
                <a:spcPct val="20000"/>
              </a:spcBef>
            </a:pPr>
            <a:r>
              <a:rPr lang="en-US" altLang="en-US" sz="3200">
                <a:solidFill>
                  <a:srgbClr val="000066"/>
                </a:solidFill>
                <a:ea typeface="MS Mincho" panose="02020609040205080304" pitchFamily="49" charset="-128"/>
              </a:rPr>
              <a:t>the sovereignty</a:t>
            </a:r>
          </a:p>
        </p:txBody>
      </p:sp>
      <p:sp>
        <p:nvSpPr>
          <p:cNvPr id="58374"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8375"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كُنْتَ كَمَا قَالَ رَسُولُ اللّهِ صَلَّى اللّهُ عَلَيْهِ وَآلِهِ قَوِيّاً فِي بَدَنِكَ،</a:t>
            </a:r>
            <a:r>
              <a:rPr lang="en-US" altLang="en-US" sz="5400" b="1">
                <a:solidFill>
                  <a:srgbClr val="000066"/>
                </a:solidFill>
                <a:cs typeface="Simplified Arabic" panose="02020603050405020304" pitchFamily="18" charset="-78"/>
              </a:rPr>
              <a:t> </a:t>
            </a:r>
          </a:p>
        </p:txBody>
      </p:sp>
      <p:sp>
        <p:nvSpPr>
          <p:cNvPr id="15493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were as same as described by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who said about you that you are strong in your body, </a:t>
            </a:r>
          </a:p>
        </p:txBody>
      </p:sp>
      <p:sp>
        <p:nvSpPr>
          <p:cNvPr id="15493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493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مُتَوَاضِعاً فِي نَفْسِكَ،</a:t>
            </a:r>
            <a:r>
              <a:rPr lang="en-US" altLang="en-US" sz="5400" b="1">
                <a:solidFill>
                  <a:srgbClr val="000066"/>
                </a:solidFill>
                <a:cs typeface="Simplified Arabic" panose="02020603050405020304" pitchFamily="18" charset="-78"/>
              </a:rPr>
              <a:t> </a:t>
            </a:r>
          </a:p>
        </p:txBody>
      </p:sp>
      <p:sp>
        <p:nvSpPr>
          <p:cNvPr id="15503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modest in yourself, </a:t>
            </a:r>
          </a:p>
        </p:txBody>
      </p:sp>
      <p:sp>
        <p:nvSpPr>
          <p:cNvPr id="15503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503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عَظِيماً عِنْدَ اللّهِ،</a:t>
            </a:r>
            <a:r>
              <a:rPr lang="en-US" altLang="en-US" sz="5400" b="1">
                <a:solidFill>
                  <a:srgbClr val="000066"/>
                </a:solidFill>
                <a:cs typeface="Simplified Arabic" panose="02020603050405020304" pitchFamily="18" charset="-78"/>
              </a:rPr>
              <a:t> </a:t>
            </a:r>
          </a:p>
        </p:txBody>
      </p:sp>
      <p:sp>
        <p:nvSpPr>
          <p:cNvPr id="15513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great in the view of Allah, </a:t>
            </a:r>
          </a:p>
        </p:txBody>
      </p:sp>
      <p:sp>
        <p:nvSpPr>
          <p:cNvPr id="15513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513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كَبِيراً فِي الأرْضِ،</a:t>
            </a:r>
            <a:r>
              <a:rPr lang="en-US" altLang="en-US" sz="5400" b="1">
                <a:solidFill>
                  <a:srgbClr val="000066"/>
                </a:solidFill>
                <a:cs typeface="Simplified Arabic" panose="02020603050405020304" pitchFamily="18" charset="-78"/>
              </a:rPr>
              <a:t> </a:t>
            </a:r>
          </a:p>
        </p:txBody>
      </p:sp>
      <p:sp>
        <p:nvSpPr>
          <p:cNvPr id="15523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imposing in the earth, </a:t>
            </a:r>
          </a:p>
        </p:txBody>
      </p:sp>
      <p:sp>
        <p:nvSpPr>
          <p:cNvPr id="15523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523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4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جَلِيلاً فِي السَّمَاءِ،</a:t>
            </a:r>
            <a:r>
              <a:rPr lang="en-US" altLang="en-US" sz="5400" b="1">
                <a:solidFill>
                  <a:srgbClr val="000066"/>
                </a:solidFill>
                <a:cs typeface="Simplified Arabic" panose="02020603050405020304" pitchFamily="18" charset="-78"/>
              </a:rPr>
              <a:t> </a:t>
            </a:r>
          </a:p>
        </p:txBody>
      </p:sp>
      <p:sp>
        <p:nvSpPr>
          <p:cNvPr id="15534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lofty in the heavens. </a:t>
            </a:r>
          </a:p>
        </p:txBody>
      </p:sp>
      <p:sp>
        <p:nvSpPr>
          <p:cNvPr id="15534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534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لَمْ يَكُنْ لأَحَدٍ فِيكَ مَهْمَزٌ،</a:t>
            </a:r>
            <a:r>
              <a:rPr lang="en-US" altLang="en-US" sz="5400" b="1">
                <a:solidFill>
                  <a:srgbClr val="000066"/>
                </a:solidFill>
                <a:cs typeface="Simplified Arabic" panose="02020603050405020304" pitchFamily="18" charset="-78"/>
              </a:rPr>
              <a:t> </a:t>
            </a:r>
          </a:p>
        </p:txBody>
      </p:sp>
      <p:sp>
        <p:nvSpPr>
          <p:cNvPr id="15544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None could ever find fault with you, </a:t>
            </a:r>
          </a:p>
        </p:txBody>
      </p:sp>
      <p:sp>
        <p:nvSpPr>
          <p:cNvPr id="15544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544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وَلا لِقَائِلٍ فِيكَ مَغْمَزٌ،</a:t>
            </a:r>
            <a:r>
              <a:rPr lang="en-US" altLang="en-US" sz="5400" b="1">
                <a:solidFill>
                  <a:srgbClr val="000066"/>
                </a:solidFill>
                <a:cs typeface="Simplified Arabic" panose="02020603050405020304" pitchFamily="18" charset="-78"/>
              </a:rPr>
              <a:t> </a:t>
            </a:r>
          </a:p>
        </p:txBody>
      </p:sp>
      <p:sp>
        <p:nvSpPr>
          <p:cNvPr id="15554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none could ever speak evil of you, </a:t>
            </a:r>
          </a:p>
        </p:txBody>
      </p:sp>
      <p:sp>
        <p:nvSpPr>
          <p:cNvPr id="15554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554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وَلا لِخَلْقٍ فِيكَ مَطْمَعٌ،</a:t>
            </a:r>
            <a:r>
              <a:rPr lang="en-US" altLang="en-US" sz="5400" b="1">
                <a:solidFill>
                  <a:srgbClr val="000066"/>
                </a:solidFill>
                <a:cs typeface="Simplified Arabic" panose="02020603050405020304" pitchFamily="18" charset="-78"/>
              </a:rPr>
              <a:t> </a:t>
            </a:r>
          </a:p>
        </p:txBody>
      </p:sp>
      <p:sp>
        <p:nvSpPr>
          <p:cNvPr id="15564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never desired for any of the created beings, </a:t>
            </a:r>
          </a:p>
        </p:txBody>
      </p:sp>
      <p:sp>
        <p:nvSpPr>
          <p:cNvPr id="15564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564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وَلا لأَحَدٍ عِنْدَكَ هَوَادَةٌ،</a:t>
            </a:r>
            <a:r>
              <a:rPr lang="en-US" altLang="en-US" sz="5400" b="1">
                <a:solidFill>
                  <a:srgbClr val="000066"/>
                </a:solidFill>
                <a:cs typeface="Simplified Arabic" panose="02020603050405020304" pitchFamily="18" charset="-78"/>
              </a:rPr>
              <a:t> </a:t>
            </a:r>
          </a:p>
        </p:txBody>
      </p:sp>
      <p:sp>
        <p:nvSpPr>
          <p:cNvPr id="15575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were never lenient (unfairly) to anyone. </a:t>
            </a:r>
          </a:p>
        </p:txBody>
      </p:sp>
      <p:sp>
        <p:nvSpPr>
          <p:cNvPr id="15575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575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يُوجَدُ الضَّعِيفُ الذَّلِيلُ عِنْدَكَ قَوِيّاً عَزِيزاً حَتَّى تَأْخُذَ لَهُ بِحَقِّهِ،</a:t>
            </a:r>
            <a:r>
              <a:rPr lang="en-US" altLang="en-US" sz="5400" b="1">
                <a:solidFill>
                  <a:srgbClr val="000066"/>
                </a:solidFill>
                <a:cs typeface="Simplified Arabic" panose="02020603050405020304" pitchFamily="18" charset="-78"/>
              </a:rPr>
              <a:t> </a:t>
            </a:r>
          </a:p>
        </p:txBody>
      </p:sp>
      <p:sp>
        <p:nvSpPr>
          <p:cNvPr id="15585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weak, humble one was strong and mighty in your view until you give him back his right, </a:t>
            </a:r>
          </a:p>
        </p:txBody>
      </p:sp>
      <p:sp>
        <p:nvSpPr>
          <p:cNvPr id="15585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585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 Box 4"/>
          <p:cNvSpPr txBox="1">
            <a:spLocks noChangeArrowheads="1"/>
          </p:cNvSpPr>
          <p:nvPr/>
        </p:nvSpPr>
        <p:spPr bwMode="auto">
          <a:xfrm>
            <a:off x="842963" y="1827213"/>
            <a:ext cx="71151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وَلَمْ يَكُنْ لَهُ وَلِيٌّ مِنَ الذُّلِّ وَكَبِّرْهُ تَكْبيراً</a:t>
            </a:r>
            <a:endParaRPr lang="en-US" altLang="en-US" sz="5400">
              <a:solidFill>
                <a:srgbClr val="000066"/>
              </a:solidFill>
              <a:cs typeface="Simplified Arabic" panose="02020603050405020304" pitchFamily="18" charset="-78"/>
            </a:endParaRPr>
          </a:p>
        </p:txBody>
      </p:sp>
      <p:sp>
        <p:nvSpPr>
          <p:cNvPr id="59397" name="Text Box 5"/>
          <p:cNvSpPr txBox="1">
            <a:spLocks noChangeArrowheads="1"/>
          </p:cNvSpPr>
          <p:nvPr/>
        </p:nvSpPr>
        <p:spPr bwMode="auto">
          <a:xfrm>
            <a:off x="539750" y="3198813"/>
            <a:ext cx="7993063"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nor has He any protecting friend through</a:t>
            </a:r>
          </a:p>
          <a:p>
            <a:pPr algn="ctr">
              <a:spcBef>
                <a:spcPct val="20000"/>
              </a:spcBef>
            </a:pPr>
            <a:r>
              <a:rPr lang="en-US" altLang="en-US" sz="3200">
                <a:solidFill>
                  <a:srgbClr val="000066"/>
                </a:solidFill>
                <a:ea typeface="MS Mincho" panose="02020609040205080304" pitchFamily="49" charset="-128"/>
              </a:rPr>
              <a:t>dependence. And (all) magnify Him</a:t>
            </a:r>
          </a:p>
          <a:p>
            <a:pPr algn="ctr">
              <a:spcBef>
                <a:spcPct val="20000"/>
              </a:spcBef>
            </a:pPr>
            <a:r>
              <a:rPr lang="en-US" altLang="en-US" sz="3200">
                <a:solidFill>
                  <a:srgbClr val="000066"/>
                </a:solidFill>
                <a:ea typeface="MS Mincho" panose="02020609040205080304" pitchFamily="49" charset="-128"/>
              </a:rPr>
              <a:t>with all magnificence. </a:t>
            </a:r>
          </a:p>
        </p:txBody>
      </p:sp>
      <p:sp>
        <p:nvSpPr>
          <p:cNvPr id="59398"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9399"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وَالْقَوِيُّ الْعَزِيزُ عِنْدَكَ ضَعِيفاً حَتَّى تَأْخُذَ مِنْهُ الْحَقَّ،</a:t>
            </a:r>
            <a:r>
              <a:rPr lang="en-US" altLang="en-US" sz="5400" b="1">
                <a:solidFill>
                  <a:srgbClr val="000066"/>
                </a:solidFill>
                <a:cs typeface="Simplified Arabic" panose="02020603050405020304" pitchFamily="18" charset="-78"/>
              </a:rPr>
              <a:t> </a:t>
            </a:r>
          </a:p>
        </p:txBody>
      </p:sp>
      <p:sp>
        <p:nvSpPr>
          <p:cNvPr id="15595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strong, mighty one was weak in your view until you take the others</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rights from him. </a:t>
            </a:r>
          </a:p>
        </p:txBody>
      </p:sp>
      <p:sp>
        <p:nvSpPr>
          <p:cNvPr id="15595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595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5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الْقَرِيبُ وَالْبَعِيدُ عِنْدَكَ فِي ذلِكَ سَوَاءٌ،</a:t>
            </a:r>
            <a:r>
              <a:rPr lang="en-US" altLang="en-US" sz="5400" b="1">
                <a:solidFill>
                  <a:srgbClr val="000066"/>
                </a:solidFill>
                <a:cs typeface="Simplified Arabic" panose="02020603050405020304" pitchFamily="18" charset="-78"/>
              </a:rPr>
              <a:t> </a:t>
            </a:r>
          </a:p>
        </p:txBody>
      </p:sp>
      <p:sp>
        <p:nvSpPr>
          <p:cNvPr id="15605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near and the remote were equal in your view. </a:t>
            </a:r>
          </a:p>
        </p:txBody>
      </p:sp>
      <p:sp>
        <p:nvSpPr>
          <p:cNvPr id="15605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605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شَأْنُكَ الْحَقُّ وَالصِّدْقُ وَالرِّفْقُ،</a:t>
            </a:r>
            <a:r>
              <a:rPr lang="en-US" altLang="en-US" sz="5400" b="1">
                <a:solidFill>
                  <a:srgbClr val="000066"/>
                </a:solidFill>
                <a:cs typeface="Simplified Arabic" panose="02020603050405020304" pitchFamily="18" charset="-78"/>
              </a:rPr>
              <a:t> </a:t>
            </a:r>
          </a:p>
        </p:txBody>
      </p:sp>
      <p:sp>
        <p:nvSpPr>
          <p:cNvPr id="15616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habit was to be right, honest, and kind, </a:t>
            </a:r>
          </a:p>
        </p:txBody>
      </p:sp>
      <p:sp>
        <p:nvSpPr>
          <p:cNvPr id="15616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616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وَقَوْلُكَ حُكْمٌ وَحَتْمٌ،</a:t>
            </a:r>
            <a:r>
              <a:rPr lang="en-US" altLang="en-US" sz="5400" b="1">
                <a:solidFill>
                  <a:srgbClr val="000066"/>
                </a:solidFill>
                <a:cs typeface="Simplified Arabic" panose="02020603050405020304" pitchFamily="18" charset="-78"/>
              </a:rPr>
              <a:t> </a:t>
            </a:r>
          </a:p>
        </p:txBody>
      </p:sp>
      <p:sp>
        <p:nvSpPr>
          <p:cNvPr id="15626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words were ruling and determination, </a:t>
            </a:r>
          </a:p>
        </p:txBody>
      </p:sp>
      <p:sp>
        <p:nvSpPr>
          <p:cNvPr id="15626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626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وَأَمْرُكَ حِلْمٌ وَعَزْمٌ،</a:t>
            </a:r>
            <a:r>
              <a:rPr lang="en-US" altLang="en-US" sz="5400" b="1">
                <a:solidFill>
                  <a:srgbClr val="000066"/>
                </a:solidFill>
                <a:cs typeface="Simplified Arabic" panose="02020603050405020304" pitchFamily="18" charset="-78"/>
              </a:rPr>
              <a:t> </a:t>
            </a:r>
          </a:p>
        </p:txBody>
      </p:sp>
      <p:sp>
        <p:nvSpPr>
          <p:cNvPr id="15636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custom was forbearance and fortitude, </a:t>
            </a:r>
          </a:p>
        </p:txBody>
      </p:sp>
      <p:sp>
        <p:nvSpPr>
          <p:cNvPr id="15636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636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وَرَأْيُكَ عِلْمٌ وَحَزْمٌ،</a:t>
            </a:r>
            <a:r>
              <a:rPr lang="en-US" altLang="en-US" sz="5400" b="1">
                <a:solidFill>
                  <a:srgbClr val="000066"/>
                </a:solidFill>
                <a:cs typeface="Simplified Arabic" panose="02020603050405020304" pitchFamily="18" charset="-78"/>
              </a:rPr>
              <a:t> </a:t>
            </a:r>
          </a:p>
        </p:txBody>
      </p:sp>
      <p:sp>
        <p:nvSpPr>
          <p:cNvPr id="15646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view was knowledge and firmness. </a:t>
            </a:r>
          </a:p>
        </p:txBody>
      </p:sp>
      <p:sp>
        <p:nvSpPr>
          <p:cNvPr id="15646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646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إِعْتَدَلَ بِكَ الدِّينُ،</a:t>
            </a:r>
            <a:r>
              <a:rPr lang="en-US" altLang="en-US" sz="5400" b="1">
                <a:solidFill>
                  <a:srgbClr val="000066"/>
                </a:solidFill>
                <a:cs typeface="Simplified Arabic" panose="02020603050405020304" pitchFamily="18" charset="-78"/>
              </a:rPr>
              <a:t> </a:t>
            </a:r>
          </a:p>
        </p:txBody>
      </p:sp>
      <p:sp>
        <p:nvSpPr>
          <p:cNvPr id="15656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At your hands did the religion become even, </a:t>
            </a:r>
          </a:p>
        </p:txBody>
      </p:sp>
      <p:sp>
        <p:nvSpPr>
          <p:cNvPr id="15657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657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وَسَهُلَ بِكَ الْعَسِيرُ،</a:t>
            </a:r>
            <a:r>
              <a:rPr lang="en-US" altLang="en-US" sz="5400" b="1">
                <a:solidFill>
                  <a:srgbClr val="000066"/>
                </a:solidFill>
                <a:cs typeface="Simplified Arabic" panose="02020603050405020304" pitchFamily="18" charset="-78"/>
              </a:rPr>
              <a:t> </a:t>
            </a:r>
          </a:p>
        </p:txBody>
      </p:sp>
      <p:sp>
        <p:nvSpPr>
          <p:cNvPr id="15667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difficult became easy, </a:t>
            </a:r>
          </a:p>
        </p:txBody>
      </p:sp>
      <p:sp>
        <p:nvSpPr>
          <p:cNvPr id="15667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667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وَأُطْفِئَتْ بِكَ النِّيرَانُ،</a:t>
            </a:r>
            <a:r>
              <a:rPr lang="en-US" altLang="en-US" sz="5400" b="1">
                <a:solidFill>
                  <a:srgbClr val="000066"/>
                </a:solidFill>
                <a:cs typeface="Simplified Arabic" panose="02020603050405020304" pitchFamily="18" charset="-78"/>
              </a:rPr>
              <a:t> </a:t>
            </a:r>
          </a:p>
        </p:txBody>
      </p:sp>
      <p:sp>
        <p:nvSpPr>
          <p:cNvPr id="15677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fires were extinguished, </a:t>
            </a:r>
          </a:p>
        </p:txBody>
      </p:sp>
      <p:sp>
        <p:nvSpPr>
          <p:cNvPr id="15677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677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7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وَقَوِيَ بِكَ الإيمَانُ،</a:t>
            </a:r>
            <a:r>
              <a:rPr lang="en-US" altLang="en-US" sz="5400" b="1">
                <a:solidFill>
                  <a:srgbClr val="000066"/>
                </a:solidFill>
                <a:cs typeface="Simplified Arabic" panose="02020603050405020304" pitchFamily="18" charset="-78"/>
              </a:rPr>
              <a:t> </a:t>
            </a:r>
          </a:p>
        </p:txBody>
      </p:sp>
      <p:sp>
        <p:nvSpPr>
          <p:cNvPr id="15687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by you did faith become strong, </a:t>
            </a:r>
          </a:p>
        </p:txBody>
      </p:sp>
      <p:sp>
        <p:nvSpPr>
          <p:cNvPr id="15687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687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Rectangle 2"/>
          <p:cNvSpPr>
            <a:spLocks noGrp="1" noChangeArrowheads="1"/>
          </p:cNvSpPr>
          <p:nvPr>
            <p:ph type="subTitle" idx="1"/>
          </p:nvPr>
        </p:nvSpPr>
        <p:spPr>
          <a:xfrm>
            <a:off x="468313" y="260350"/>
            <a:ext cx="8280400" cy="360363"/>
          </a:xfrm>
          <a:gradFill rotWithShape="1">
            <a:gsLst>
              <a:gs pos="0">
                <a:srgbClr val="FFFF99"/>
              </a:gs>
              <a:gs pos="100000">
                <a:srgbClr val="FFFF99">
                  <a:gamma/>
                  <a:shade val="46275"/>
                  <a:invGamma/>
                </a:srgbClr>
              </a:gs>
            </a:gsLst>
            <a:lin ang="5400000" scaled="1"/>
          </a:gradFill>
          <a:ln/>
        </p:spPr>
        <p:txBody>
          <a:bodyPr/>
          <a:lstStyle/>
          <a:p>
            <a:pPr>
              <a:lnSpc>
                <a:spcPct val="80000"/>
              </a:lnSpc>
            </a:pPr>
            <a:r>
              <a:rPr lang="en-GB" altLang="en-US" sz="2000" b="1">
                <a:solidFill>
                  <a:srgbClr val="003399"/>
                </a:solidFill>
                <a:latin typeface="Trebuchet MS" panose="020B0603020202020204" pitchFamily="34" charset="0"/>
              </a:rPr>
              <a:t>A’maal for the night of Mab'ath </a:t>
            </a:r>
            <a:endParaRPr lang="en-US" altLang="en-US" sz="2000" b="1">
              <a:solidFill>
                <a:srgbClr val="003399"/>
              </a:solidFill>
              <a:latin typeface="Trebuchet MS" panose="020B0603020202020204" pitchFamily="34" charset="0"/>
            </a:endParaRPr>
          </a:p>
        </p:txBody>
      </p:sp>
      <p:sp>
        <p:nvSpPr>
          <p:cNvPr id="1357827" name="Text Box 3"/>
          <p:cNvSpPr txBox="1">
            <a:spLocks noChangeArrowheads="1"/>
          </p:cNvSpPr>
          <p:nvPr/>
        </p:nvSpPr>
        <p:spPr bwMode="auto">
          <a:xfrm>
            <a:off x="468313" y="6207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What happened on this Holy Night</a:t>
            </a:r>
          </a:p>
        </p:txBody>
      </p:sp>
      <p:sp>
        <p:nvSpPr>
          <p:cNvPr id="1357828" name="Rectangle 4"/>
          <p:cNvSpPr>
            <a:spLocks noChangeArrowheads="1"/>
          </p:cNvSpPr>
          <p:nvPr/>
        </p:nvSpPr>
        <p:spPr bwMode="auto">
          <a:xfrm>
            <a:off x="415925" y="1268413"/>
            <a:ext cx="8313738" cy="39354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800">
                <a:solidFill>
                  <a:srgbClr val="FFFF00"/>
                </a:solidFill>
              </a:rPr>
              <a:t>The Divine Mission Night: </a:t>
            </a:r>
          </a:p>
          <a:p>
            <a:r>
              <a:rPr lang="en-US" altLang="en-US" sz="2800">
                <a:solidFill>
                  <a:srgbClr val="FFFF00"/>
                </a:solidFill>
              </a:rPr>
              <a:t>The Twenty-Seventh Night of Rajab</a:t>
            </a:r>
          </a:p>
          <a:p>
            <a:endParaRPr lang="en-GB" altLang="en-US" sz="2800">
              <a:solidFill>
                <a:srgbClr val="FFFF00"/>
              </a:solidFill>
            </a:endParaRPr>
          </a:p>
          <a:p>
            <a:r>
              <a:rPr lang="en-US" altLang="en-US" sz="2800">
                <a:solidFill>
                  <a:srgbClr val="FFFF00"/>
                </a:solidFill>
              </a:rPr>
              <a:t>The twenty-seventh night in Rajab is the night of the Holy Prophet’s Mission. This highly blessed night is called ‘laylat al-mab`ath’, which stands for the beginning of the Holy Prophet’s Mission of promulgating the true religion of Almighty Allah.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p:cNvSpPr txBox="1">
            <a:spLocks noChangeArrowheads="1"/>
          </p:cNvSpPr>
          <p:nvPr/>
        </p:nvSpPr>
        <p:spPr bwMode="auto">
          <a:xfrm>
            <a:off x="466725" y="1827213"/>
            <a:ext cx="8208963"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اَللّـهُمَّ اِنّي اَساَلُكَ بِمَعاقِدِ</a:t>
            </a:r>
            <a:endParaRPr lang="en-GB" altLang="en-US" sz="5400">
              <a:solidFill>
                <a:srgbClr val="000066"/>
              </a:solidFill>
              <a:cs typeface="Simplified Arabic" panose="02020603050405020304" pitchFamily="18" charset="-78"/>
            </a:endParaRPr>
          </a:p>
          <a:p>
            <a:pPr algn="ctr" rtl="1"/>
            <a:r>
              <a:rPr lang="ar-SA" altLang="en-US" sz="5400">
                <a:solidFill>
                  <a:srgbClr val="000066"/>
                </a:solidFill>
                <a:cs typeface="Simplified Arabic" panose="02020603050405020304" pitchFamily="18" charset="-78"/>
              </a:rPr>
              <a:t>عِزِّكَ عَلَىَّ  اَرْكانِ عَرْشِكَ</a:t>
            </a:r>
            <a:endParaRPr lang="en-US" altLang="en-US" sz="5400">
              <a:solidFill>
                <a:srgbClr val="000066"/>
              </a:solidFill>
              <a:cs typeface="Simplified Arabic" panose="02020603050405020304" pitchFamily="18" charset="-78"/>
            </a:endParaRPr>
          </a:p>
        </p:txBody>
      </p:sp>
      <p:sp>
        <p:nvSpPr>
          <p:cNvPr id="60421" name="Text Box 5"/>
          <p:cNvSpPr txBox="1">
            <a:spLocks noChangeArrowheads="1"/>
          </p:cNvSpPr>
          <p:nvPr/>
        </p:nvSpPr>
        <p:spPr bwMode="auto">
          <a:xfrm>
            <a:off x="466725" y="3619500"/>
            <a:ext cx="8208963"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O Allah I beseech Thee in the name of the</a:t>
            </a:r>
          </a:p>
          <a:p>
            <a:pPr algn="ctr">
              <a:spcBef>
                <a:spcPct val="20000"/>
              </a:spcBef>
            </a:pPr>
            <a:r>
              <a:rPr lang="en-US" altLang="en-US" sz="3200">
                <a:solidFill>
                  <a:srgbClr val="000066"/>
                </a:solidFill>
                <a:ea typeface="MS Mincho" panose="02020609040205080304" pitchFamily="49" charset="-128"/>
              </a:rPr>
              <a:t>hard to understand matters concerning </a:t>
            </a:r>
          </a:p>
          <a:p>
            <a:pPr algn="ctr">
              <a:spcBef>
                <a:spcPct val="20000"/>
              </a:spcBef>
            </a:pPr>
            <a:r>
              <a:rPr lang="en-US" altLang="en-US" sz="3200">
                <a:solidFill>
                  <a:srgbClr val="000066"/>
                </a:solidFill>
                <a:ea typeface="MS Mincho" panose="02020609040205080304" pitchFamily="49" charset="-128"/>
              </a:rPr>
              <a:t>Thy power &amp; authority, carried out from</a:t>
            </a:r>
          </a:p>
          <a:p>
            <a:pPr algn="ctr">
              <a:spcBef>
                <a:spcPct val="20000"/>
              </a:spcBef>
            </a:pPr>
            <a:r>
              <a:rPr lang="en-US" altLang="en-US" sz="3200">
                <a:solidFill>
                  <a:srgbClr val="000066"/>
                </a:solidFill>
                <a:ea typeface="MS Mincho" panose="02020609040205080304" pitchFamily="49" charset="-128"/>
              </a:rPr>
              <a:t>the base of Thy Throne; </a:t>
            </a:r>
          </a:p>
        </p:txBody>
      </p:sp>
      <p:sp>
        <p:nvSpPr>
          <p:cNvPr id="60422"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60423"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وَثَبَتَ بِكَ الإسْلامُ،</a:t>
            </a:r>
            <a:r>
              <a:rPr lang="en-US" altLang="en-US" sz="5400" b="1">
                <a:solidFill>
                  <a:srgbClr val="000066"/>
                </a:solidFill>
                <a:cs typeface="Simplified Arabic" panose="02020603050405020304" pitchFamily="18" charset="-78"/>
              </a:rPr>
              <a:t> </a:t>
            </a:r>
          </a:p>
        </p:txBody>
      </p:sp>
      <p:sp>
        <p:nvSpPr>
          <p:cNvPr id="15697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by you did Islam became steady, </a:t>
            </a:r>
          </a:p>
        </p:txBody>
      </p:sp>
      <p:sp>
        <p:nvSpPr>
          <p:cNvPr id="15697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697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وَهَدَّتْ مُصِيبَتُكَ الأنَامَ،</a:t>
            </a:r>
            <a:r>
              <a:rPr lang="en-US" altLang="en-US" sz="5400" b="1">
                <a:solidFill>
                  <a:srgbClr val="000066"/>
                </a:solidFill>
                <a:cs typeface="Simplified Arabic" panose="02020603050405020304" pitchFamily="18" charset="-78"/>
              </a:rPr>
              <a:t> </a:t>
            </a:r>
          </a:p>
        </p:txBody>
      </p:sp>
      <p:sp>
        <p:nvSpPr>
          <p:cNvPr id="15708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calamity of losing you undermined all people, </a:t>
            </a:r>
          </a:p>
        </p:txBody>
      </p:sp>
      <p:sp>
        <p:nvSpPr>
          <p:cNvPr id="15708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708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فَإِنَّا لِلّهِ وَإِنَّا إِلَيْهِ رَاجِعُونَ،</a:t>
            </a:r>
            <a:r>
              <a:rPr lang="en-US" altLang="en-US" sz="5400" b="1">
                <a:solidFill>
                  <a:srgbClr val="000066"/>
                </a:solidFill>
                <a:cs typeface="Simplified Arabic" panose="02020603050405020304" pitchFamily="18" charset="-78"/>
              </a:rPr>
              <a:t> </a:t>
            </a:r>
          </a:p>
        </p:txBody>
      </p:sp>
      <p:sp>
        <p:nvSpPr>
          <p:cNvPr id="15718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Surely, we are Allah's and to Him we shall surely return. </a:t>
            </a:r>
          </a:p>
        </p:txBody>
      </p:sp>
      <p:sp>
        <p:nvSpPr>
          <p:cNvPr id="15718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718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لَعَنَ اللّهُ مَنْ قَتَلَكَ،</a:t>
            </a:r>
            <a:r>
              <a:rPr lang="en-US" altLang="en-US" sz="5400" b="1">
                <a:solidFill>
                  <a:srgbClr val="000066"/>
                </a:solidFill>
                <a:cs typeface="Simplified Arabic" panose="02020603050405020304" pitchFamily="18" charset="-78"/>
              </a:rPr>
              <a:t> </a:t>
            </a:r>
          </a:p>
        </p:txBody>
      </p:sp>
      <p:sp>
        <p:nvSpPr>
          <p:cNvPr id="15728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Curse of Allah be upon him who slew you, </a:t>
            </a:r>
          </a:p>
        </p:txBody>
      </p:sp>
      <p:sp>
        <p:nvSpPr>
          <p:cNvPr id="15728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728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وَلَعَنَ اللّهُ مَنْ خَالَفَكَ،</a:t>
            </a:r>
            <a:r>
              <a:rPr lang="en-US" altLang="en-US" sz="5400" b="1">
                <a:solidFill>
                  <a:srgbClr val="000066"/>
                </a:solidFill>
                <a:cs typeface="Simplified Arabic" panose="02020603050405020304" pitchFamily="18" charset="-78"/>
              </a:rPr>
              <a:t> </a:t>
            </a:r>
          </a:p>
        </p:txBody>
      </p:sp>
      <p:sp>
        <p:nvSpPr>
          <p:cNvPr id="15738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curse of Allah be upon him who mutinied against you, </a:t>
            </a:r>
          </a:p>
        </p:txBody>
      </p:sp>
      <p:sp>
        <p:nvSpPr>
          <p:cNvPr id="15738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738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49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وَلَعَنَ اللّهُ مَنِ افْتَرَى عَلَيْكَ،</a:t>
            </a:r>
            <a:r>
              <a:rPr lang="en-US" altLang="en-US" sz="5400" b="1">
                <a:solidFill>
                  <a:srgbClr val="000066"/>
                </a:solidFill>
                <a:cs typeface="Simplified Arabic" panose="02020603050405020304" pitchFamily="18" charset="-78"/>
              </a:rPr>
              <a:t> </a:t>
            </a:r>
          </a:p>
        </p:txBody>
      </p:sp>
      <p:sp>
        <p:nvSpPr>
          <p:cNvPr id="15749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curse of Allah be upon him who forged lies against you, </a:t>
            </a:r>
          </a:p>
        </p:txBody>
      </p:sp>
      <p:sp>
        <p:nvSpPr>
          <p:cNvPr id="15749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749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وَلَعَنَ اللّهُ مَنْ ظَلَمَكَ وَغَصَبَكَ حَقَّكَ،</a:t>
            </a:r>
            <a:r>
              <a:rPr lang="en-US" altLang="en-US" sz="5400" b="1">
                <a:solidFill>
                  <a:srgbClr val="000066"/>
                </a:solidFill>
                <a:cs typeface="Simplified Arabic" panose="02020603050405020304" pitchFamily="18" charset="-78"/>
              </a:rPr>
              <a:t> </a:t>
            </a:r>
          </a:p>
        </p:txBody>
      </p:sp>
      <p:sp>
        <p:nvSpPr>
          <p:cNvPr id="15759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curse of Allah be upon him who wronged you and usurped your right, </a:t>
            </a:r>
          </a:p>
        </p:txBody>
      </p:sp>
      <p:sp>
        <p:nvSpPr>
          <p:cNvPr id="15759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759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وَلَعَنَ اللّهُ مَنْ بَلَغَهُ ذلِكَ فَرَضِيَ بِهِ،</a:t>
            </a:r>
            <a:r>
              <a:rPr lang="en-US" altLang="en-US" sz="5400" b="1">
                <a:solidFill>
                  <a:srgbClr val="000066"/>
                </a:solidFill>
                <a:cs typeface="Simplified Arabic" panose="02020603050405020304" pitchFamily="18" charset="-78"/>
              </a:rPr>
              <a:t> </a:t>
            </a:r>
          </a:p>
        </p:txBody>
      </p:sp>
      <p:sp>
        <p:nvSpPr>
          <p:cNvPr id="15769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curse of Allah be upon him who, when was informed about this, was pleased with it. </a:t>
            </a:r>
          </a:p>
        </p:txBody>
      </p:sp>
      <p:sp>
        <p:nvSpPr>
          <p:cNvPr id="15769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769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9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إِنَّا إِلَى اللّهِ مِنْهُمْ بُرَاءُ،</a:t>
            </a:r>
            <a:r>
              <a:rPr lang="en-US" altLang="en-US" sz="5400" b="1">
                <a:solidFill>
                  <a:srgbClr val="000066"/>
                </a:solidFill>
                <a:cs typeface="Simplified Arabic" panose="02020603050405020304" pitchFamily="18" charset="-78"/>
              </a:rPr>
              <a:t> </a:t>
            </a:r>
          </a:p>
        </p:txBody>
      </p:sp>
      <p:sp>
        <p:nvSpPr>
          <p:cNvPr id="15779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Verily, we disavow those before Allah. </a:t>
            </a:r>
          </a:p>
        </p:txBody>
      </p:sp>
      <p:sp>
        <p:nvSpPr>
          <p:cNvPr id="15779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779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لَعَنَ اللّهُ أُمَّةً خَالَفَتْكَ،</a:t>
            </a:r>
            <a:r>
              <a:rPr lang="en-US" altLang="en-US" sz="5400" b="1">
                <a:solidFill>
                  <a:srgbClr val="000066"/>
                </a:solidFill>
                <a:cs typeface="Simplified Arabic" panose="02020603050405020304" pitchFamily="18" charset="-78"/>
              </a:rPr>
              <a:t> </a:t>
            </a:r>
          </a:p>
        </p:txBody>
      </p:sp>
      <p:sp>
        <p:nvSpPr>
          <p:cNvPr id="15790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Curse of Allah be upon the group that disagreed with you, </a:t>
            </a:r>
          </a:p>
        </p:txBody>
      </p:sp>
      <p:sp>
        <p:nvSpPr>
          <p:cNvPr id="15790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790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1476375" y="1827213"/>
            <a:ext cx="61626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وَمُنْتَهَى الرَّحْمَةِ مِنْ كِتابِكَ</a:t>
            </a:r>
            <a:r>
              <a:rPr lang="en-US" altLang="en-US" sz="5400">
                <a:solidFill>
                  <a:srgbClr val="000066"/>
                </a:solidFill>
                <a:cs typeface="Simplified Arabic" panose="02020603050405020304" pitchFamily="18" charset="-78"/>
              </a:rPr>
              <a:t> </a:t>
            </a:r>
          </a:p>
        </p:txBody>
      </p:sp>
      <p:sp>
        <p:nvSpPr>
          <p:cNvPr id="61445" name="Text Box 5"/>
          <p:cNvSpPr txBox="1">
            <a:spLocks noChangeArrowheads="1"/>
          </p:cNvSpPr>
          <p:nvPr/>
        </p:nvSpPr>
        <p:spPr bwMode="auto">
          <a:xfrm>
            <a:off x="1803400" y="3198813"/>
            <a:ext cx="55340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the infinite</a:t>
            </a:r>
          </a:p>
          <a:p>
            <a:pPr algn="ctr">
              <a:spcBef>
                <a:spcPct val="20000"/>
              </a:spcBef>
            </a:pPr>
            <a:r>
              <a:rPr lang="en-US" altLang="en-US" sz="3200">
                <a:solidFill>
                  <a:srgbClr val="000066"/>
                </a:solidFill>
                <a:ea typeface="MS Mincho" panose="02020609040205080304" pitchFamily="49" charset="-128"/>
              </a:rPr>
              <a:t>mercy in Thy Book, </a:t>
            </a:r>
          </a:p>
        </p:txBody>
      </p:sp>
      <p:sp>
        <p:nvSpPr>
          <p:cNvPr id="61446"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61447"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0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وَجَحَدَتْ وِلايَتَكَ،</a:t>
            </a:r>
            <a:r>
              <a:rPr lang="en-US" altLang="en-US" sz="5400" b="1">
                <a:solidFill>
                  <a:srgbClr val="000066"/>
                </a:solidFill>
                <a:cs typeface="Simplified Arabic" panose="02020603050405020304" pitchFamily="18" charset="-78"/>
              </a:rPr>
              <a:t> </a:t>
            </a:r>
          </a:p>
        </p:txBody>
      </p:sp>
      <p:sp>
        <p:nvSpPr>
          <p:cNvPr id="15800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denied your (Divinely commissioned) leadership, </a:t>
            </a:r>
          </a:p>
        </p:txBody>
      </p:sp>
      <p:sp>
        <p:nvSpPr>
          <p:cNvPr id="15800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800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وَتَظَاهَرَتْ عَلَيْكَ وَقَتَلَتْكَ،</a:t>
            </a:r>
            <a:r>
              <a:rPr lang="en-US" altLang="en-US" sz="5400" b="1">
                <a:solidFill>
                  <a:srgbClr val="000066"/>
                </a:solidFill>
                <a:cs typeface="Simplified Arabic" panose="02020603050405020304" pitchFamily="18" charset="-78"/>
              </a:rPr>
              <a:t> </a:t>
            </a:r>
          </a:p>
        </p:txBody>
      </p:sp>
      <p:sp>
        <p:nvSpPr>
          <p:cNvPr id="15810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aided each other against you and slew you, </a:t>
            </a:r>
          </a:p>
        </p:txBody>
      </p:sp>
      <p:sp>
        <p:nvSpPr>
          <p:cNvPr id="15810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810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وَحَادَتْ عَنْكَ وَخَذَلَتْكَ،</a:t>
            </a:r>
            <a:r>
              <a:rPr lang="en-US" altLang="en-US" sz="5400" b="1">
                <a:solidFill>
                  <a:srgbClr val="000066"/>
                </a:solidFill>
                <a:cs typeface="Simplified Arabic" panose="02020603050405020304" pitchFamily="18" charset="-78"/>
              </a:rPr>
              <a:t> </a:t>
            </a:r>
          </a:p>
        </p:txBody>
      </p:sp>
      <p:sp>
        <p:nvSpPr>
          <p:cNvPr id="15820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deviated from you and disappointed you. </a:t>
            </a:r>
          </a:p>
        </p:txBody>
      </p:sp>
      <p:sp>
        <p:nvSpPr>
          <p:cNvPr id="15820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820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1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الْحَمْدُ لِلّهِ الَّذِي جَعَلَ النَّارَ مَثْوَاهُمْ</a:t>
            </a:r>
            <a:r>
              <a:rPr lang="en-US" altLang="en-US" sz="5400" b="1">
                <a:solidFill>
                  <a:srgbClr val="000066"/>
                </a:solidFill>
                <a:cs typeface="Simplified Arabic" panose="02020603050405020304" pitchFamily="18" charset="-78"/>
              </a:rPr>
              <a:t> </a:t>
            </a:r>
          </a:p>
        </p:txBody>
      </p:sp>
      <p:sp>
        <p:nvSpPr>
          <p:cNvPr id="15831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 praise be to Allah, for Hellfire is the abode of those, </a:t>
            </a:r>
          </a:p>
        </p:txBody>
      </p:sp>
      <p:sp>
        <p:nvSpPr>
          <p:cNvPr id="15831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831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1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وَبِئْسَ الْوِرْدُ الْمَوْرُودُ. </a:t>
            </a:r>
            <a:endParaRPr lang="en-US" altLang="en-US" sz="5400" b="1">
              <a:solidFill>
                <a:srgbClr val="000066"/>
              </a:solidFill>
              <a:cs typeface="Simplified Arabic" panose="02020603050405020304" pitchFamily="18" charset="-78"/>
            </a:endParaRPr>
          </a:p>
        </p:txBody>
      </p:sp>
      <p:sp>
        <p:nvSpPr>
          <p:cNvPr id="15841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evil the place to which they are brought. </a:t>
            </a:r>
          </a:p>
        </p:txBody>
      </p:sp>
      <p:sp>
        <p:nvSpPr>
          <p:cNvPr id="15841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841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أَشْهَدُ لَكَ يَا وَلِيَّ اللّهِ وَوَلِيَّ رَسُولِهِ صَلَّى اللّهُ عَلَيْهِ وَآلِهِ بِالْبَلاغِ وَالأدَاءِ،</a:t>
            </a:r>
            <a:r>
              <a:rPr lang="en-US" altLang="en-US" sz="5400" b="1">
                <a:solidFill>
                  <a:srgbClr val="000066"/>
                </a:solidFill>
                <a:cs typeface="Simplified Arabic" panose="02020603050405020304" pitchFamily="18" charset="-78"/>
              </a:rPr>
              <a:t> </a:t>
            </a:r>
          </a:p>
        </p:txBody>
      </p:sp>
      <p:sp>
        <p:nvSpPr>
          <p:cNvPr id="15851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for you, O the Intimate servant of Allah and the loyal to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that you did convey and carry out (your mission). </a:t>
            </a:r>
          </a:p>
        </p:txBody>
      </p:sp>
      <p:sp>
        <p:nvSpPr>
          <p:cNvPr id="15851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851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1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وَأَشْهَدُ أَنَّكَ حَبِيبُ اللّهِ وَبَابُهُ،</a:t>
            </a:r>
            <a:r>
              <a:rPr lang="en-US" altLang="en-US" sz="5400" b="1">
                <a:solidFill>
                  <a:srgbClr val="000066"/>
                </a:solidFill>
                <a:cs typeface="Simplified Arabic" panose="02020603050405020304" pitchFamily="18" charset="-78"/>
              </a:rPr>
              <a:t> </a:t>
            </a:r>
          </a:p>
        </p:txBody>
      </p:sp>
      <p:sp>
        <p:nvSpPr>
          <p:cNvPr id="15861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bear witness that you are the beloved of Allah and door to Him, </a:t>
            </a:r>
          </a:p>
        </p:txBody>
      </p:sp>
      <p:sp>
        <p:nvSpPr>
          <p:cNvPr id="15861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861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وَأَنَّكَ جَنْبُ اللّهِ وَوَجْهُهُ الَّذِي مِنْهُ يُؤْتَى،</a:t>
            </a:r>
            <a:r>
              <a:rPr lang="en-US" altLang="en-US" sz="5400" b="1">
                <a:solidFill>
                  <a:srgbClr val="000066"/>
                </a:solidFill>
                <a:cs typeface="Simplified Arabic" panose="02020603050405020304" pitchFamily="18" charset="-78"/>
              </a:rPr>
              <a:t> </a:t>
            </a:r>
          </a:p>
        </p:txBody>
      </p:sp>
      <p:sp>
        <p:nvSpPr>
          <p:cNvPr id="15872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are the Side of Allah and His Face from which one can come to Allah, </a:t>
            </a:r>
          </a:p>
        </p:txBody>
      </p:sp>
      <p:sp>
        <p:nvSpPr>
          <p:cNvPr id="15872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872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وَأَنَّكَ سَبِيلُ اللّهِ،</a:t>
            </a:r>
            <a:r>
              <a:rPr lang="en-US" altLang="en-US" sz="5400" b="1">
                <a:solidFill>
                  <a:srgbClr val="000066"/>
                </a:solidFill>
                <a:cs typeface="Simplified Arabic" panose="02020603050405020304" pitchFamily="18" charset="-78"/>
              </a:rPr>
              <a:t> </a:t>
            </a:r>
          </a:p>
        </p:txBody>
      </p:sp>
      <p:sp>
        <p:nvSpPr>
          <p:cNvPr id="15882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are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way, </a:t>
            </a:r>
          </a:p>
        </p:txBody>
      </p:sp>
      <p:sp>
        <p:nvSpPr>
          <p:cNvPr id="15882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882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وَأَنَّكَ عَبْدُ اللّهِ،</a:t>
            </a:r>
            <a:r>
              <a:rPr lang="en-US" altLang="en-US" sz="5400" b="1">
                <a:solidFill>
                  <a:srgbClr val="000066"/>
                </a:solidFill>
                <a:cs typeface="Simplified Arabic" panose="02020603050405020304" pitchFamily="18" charset="-78"/>
              </a:rPr>
              <a:t> </a:t>
            </a:r>
          </a:p>
        </p:txBody>
      </p:sp>
      <p:sp>
        <p:nvSpPr>
          <p:cNvPr id="15892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are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servant, </a:t>
            </a:r>
          </a:p>
        </p:txBody>
      </p:sp>
      <p:sp>
        <p:nvSpPr>
          <p:cNvPr id="15892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892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971550" y="1827213"/>
            <a:ext cx="71088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وَبِاسْمِكَ الاَْعْظَمِ الاَْعْظَمِ الاَْعْظَمِ</a:t>
            </a:r>
            <a:r>
              <a:rPr lang="en-US" altLang="en-US" sz="5400">
                <a:solidFill>
                  <a:srgbClr val="000066"/>
                </a:solidFill>
                <a:cs typeface="Simplified Arabic" panose="02020603050405020304" pitchFamily="18" charset="-78"/>
              </a:rPr>
              <a:t> </a:t>
            </a:r>
          </a:p>
        </p:txBody>
      </p:sp>
      <p:sp>
        <p:nvSpPr>
          <p:cNvPr id="62469" name="Text Box 5"/>
          <p:cNvSpPr txBox="1">
            <a:spLocks noChangeArrowheads="1"/>
          </p:cNvSpPr>
          <p:nvPr/>
        </p:nvSpPr>
        <p:spPr bwMode="auto">
          <a:xfrm>
            <a:off x="822325" y="3198813"/>
            <a:ext cx="74945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"Thy Great, Greater, Greatest, Name".</a:t>
            </a:r>
          </a:p>
        </p:txBody>
      </p:sp>
      <p:sp>
        <p:nvSpPr>
          <p:cNvPr id="62470"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62471"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2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وَأَخُو رَسُولِهِ صَلَّى اللّهُ عَلَيْهِ وَآلِهِ،</a:t>
            </a:r>
            <a:r>
              <a:rPr lang="en-US" altLang="en-US" sz="5400" b="1">
                <a:solidFill>
                  <a:srgbClr val="000066"/>
                </a:solidFill>
                <a:cs typeface="Simplified Arabic" panose="02020603050405020304" pitchFamily="18" charset="-78"/>
              </a:rPr>
              <a:t> </a:t>
            </a:r>
          </a:p>
        </p:txBody>
      </p:sp>
      <p:sp>
        <p:nvSpPr>
          <p:cNvPr id="15902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brother of His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 </a:t>
            </a:r>
          </a:p>
        </p:txBody>
      </p:sp>
      <p:sp>
        <p:nvSpPr>
          <p:cNvPr id="15902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902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أَتَيْتُكَ زَائِراً لِعَظِيمِ حَالِكَ وَمَنْزِلَتِكَ عِنْدَ اللّهِ وَعِنْدَ رَسُولِهِ،</a:t>
            </a:r>
            <a:r>
              <a:rPr lang="en-US" altLang="en-US" sz="5400" b="1">
                <a:solidFill>
                  <a:srgbClr val="000066"/>
                </a:solidFill>
                <a:cs typeface="Simplified Arabic" panose="02020603050405020304" pitchFamily="18" charset="-78"/>
              </a:rPr>
              <a:t> </a:t>
            </a:r>
          </a:p>
        </p:txBody>
      </p:sp>
      <p:sp>
        <p:nvSpPr>
          <p:cNvPr id="15912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have thus come to visit you because you enjoy a magnificent position and standing with Allah and with His Messenger, </a:t>
            </a:r>
          </a:p>
        </p:txBody>
      </p:sp>
      <p:sp>
        <p:nvSpPr>
          <p:cNvPr id="15913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913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مُتَقَرِّباً إِلَى اللّهِ بِزِيَارَتِكَ،</a:t>
            </a:r>
            <a:r>
              <a:rPr lang="en-US" altLang="en-US" sz="5400" b="1">
                <a:solidFill>
                  <a:srgbClr val="000066"/>
                </a:solidFill>
                <a:cs typeface="Simplified Arabic" panose="02020603050405020304" pitchFamily="18" charset="-78"/>
              </a:rPr>
              <a:t> </a:t>
            </a:r>
          </a:p>
        </p:txBody>
      </p:sp>
      <p:sp>
        <p:nvSpPr>
          <p:cNvPr id="15923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I seek nearness to Allah through my visiting you, </a:t>
            </a:r>
          </a:p>
        </p:txBody>
      </p:sp>
      <p:sp>
        <p:nvSpPr>
          <p:cNvPr id="15923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923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رَاغِباً إِلَيْكَ فِي الشَّفَاعَةِ،</a:t>
            </a:r>
            <a:r>
              <a:rPr lang="en-US" altLang="en-US" sz="5400" b="1">
                <a:solidFill>
                  <a:srgbClr val="000066"/>
                </a:solidFill>
                <a:cs typeface="Simplified Arabic" panose="02020603050405020304" pitchFamily="18" charset="-78"/>
              </a:rPr>
              <a:t> </a:t>
            </a:r>
          </a:p>
        </p:txBody>
      </p:sp>
      <p:sp>
        <p:nvSpPr>
          <p:cNvPr id="15933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desire that you will intercede for me, </a:t>
            </a:r>
          </a:p>
        </p:txBody>
      </p:sp>
      <p:sp>
        <p:nvSpPr>
          <p:cNvPr id="15933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933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43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أَبْتَغِي بِشَفَاعَتِكَ خَلاصَ نَفْسِي،</a:t>
            </a:r>
            <a:r>
              <a:rPr lang="en-US" altLang="en-US" sz="5400" b="1">
                <a:solidFill>
                  <a:srgbClr val="000066"/>
                </a:solidFill>
                <a:cs typeface="Simplified Arabic" panose="02020603050405020304" pitchFamily="18" charset="-78"/>
              </a:rPr>
              <a:t> </a:t>
            </a:r>
          </a:p>
        </p:txBody>
      </p:sp>
      <p:sp>
        <p:nvSpPr>
          <p:cNvPr id="15943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Through your intercession for me, I hope for redemption of myself, </a:t>
            </a:r>
          </a:p>
        </p:txBody>
      </p:sp>
      <p:sp>
        <p:nvSpPr>
          <p:cNvPr id="15943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943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3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مُتَعَوِّذاً بِكَ مِنَ النَّارِ،</a:t>
            </a:r>
            <a:r>
              <a:rPr lang="en-US" altLang="en-US" sz="5400" b="1">
                <a:solidFill>
                  <a:srgbClr val="000066"/>
                </a:solidFill>
                <a:cs typeface="Simplified Arabic" panose="02020603050405020304" pitchFamily="18" charset="-78"/>
              </a:rPr>
              <a:t> </a:t>
            </a:r>
          </a:p>
        </p:txBody>
      </p:sp>
      <p:sp>
        <p:nvSpPr>
          <p:cNvPr id="15953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seek refuge with you against Hellfire, </a:t>
            </a:r>
          </a:p>
        </p:txBody>
      </p:sp>
      <p:sp>
        <p:nvSpPr>
          <p:cNvPr id="15953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953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4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هَارِباً مِنْ ذُنُوبِيَ الَّتِي احْتَطَبْتُهَا عَلَى ظَهْرِي،</a:t>
            </a:r>
            <a:r>
              <a:rPr lang="en-US" altLang="en-US" sz="5400" b="1">
                <a:solidFill>
                  <a:srgbClr val="000066"/>
                </a:solidFill>
                <a:cs typeface="Simplified Arabic" panose="02020603050405020304" pitchFamily="18" charset="-78"/>
              </a:rPr>
              <a:t> </a:t>
            </a:r>
          </a:p>
        </p:txBody>
      </p:sp>
      <p:sp>
        <p:nvSpPr>
          <p:cNvPr id="15964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am fleeing from my sins that I have overburdened myself with them, </a:t>
            </a:r>
          </a:p>
        </p:txBody>
      </p:sp>
      <p:sp>
        <p:nvSpPr>
          <p:cNvPr id="15964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964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فَزِعاً إِلَيْكَ رَجَاءَ رَحْمَةِ رَبِّي،</a:t>
            </a:r>
            <a:r>
              <a:rPr lang="en-US" altLang="en-US" sz="5400" b="1">
                <a:solidFill>
                  <a:srgbClr val="000066"/>
                </a:solidFill>
                <a:cs typeface="Simplified Arabic" panose="02020603050405020304" pitchFamily="18" charset="-78"/>
              </a:rPr>
              <a:t> </a:t>
            </a:r>
          </a:p>
        </p:txBody>
      </p:sp>
      <p:sp>
        <p:nvSpPr>
          <p:cNvPr id="15974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resort to you in the hope of my Lord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mercy. </a:t>
            </a:r>
          </a:p>
        </p:txBody>
      </p:sp>
      <p:sp>
        <p:nvSpPr>
          <p:cNvPr id="15974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974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4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أَتَيْتُكَ أَسْتَشْفِعُ بِكَ يَا مَوْلايَ إِلَى اللّهِ</a:t>
            </a:r>
            <a:r>
              <a:rPr lang="en-US" altLang="en-US" sz="5400" b="1">
                <a:solidFill>
                  <a:srgbClr val="000066"/>
                </a:solidFill>
                <a:cs typeface="Simplified Arabic" panose="02020603050405020304" pitchFamily="18" charset="-78"/>
              </a:rPr>
              <a:t> </a:t>
            </a:r>
          </a:p>
        </p:txBody>
      </p:sp>
      <p:sp>
        <p:nvSpPr>
          <p:cNvPr id="15984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have come to you, O my master, seeking your intercession for me before Allah, </a:t>
            </a:r>
          </a:p>
        </p:txBody>
      </p:sp>
      <p:sp>
        <p:nvSpPr>
          <p:cNvPr id="15984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984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4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وَأَتَقَرَّبُ بِكَ إِلَيْهِ لِيَقْضِيَ بِكَ حَوَائِجِي،</a:t>
            </a:r>
            <a:r>
              <a:rPr lang="en-US" altLang="en-US" sz="5400" b="1">
                <a:solidFill>
                  <a:srgbClr val="000066"/>
                </a:solidFill>
                <a:cs typeface="Simplified Arabic" panose="02020603050405020304" pitchFamily="18" charset="-78"/>
              </a:rPr>
              <a:t> </a:t>
            </a:r>
          </a:p>
        </p:txBody>
      </p:sp>
      <p:sp>
        <p:nvSpPr>
          <p:cNvPr id="15994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seeking nearness to Him through you so that He may settle my needs; </a:t>
            </a:r>
          </a:p>
        </p:txBody>
      </p:sp>
      <p:sp>
        <p:nvSpPr>
          <p:cNvPr id="15994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994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4"/>
          <p:cNvSpPr txBox="1">
            <a:spLocks noChangeArrowheads="1"/>
          </p:cNvSpPr>
          <p:nvPr/>
        </p:nvSpPr>
        <p:spPr bwMode="auto">
          <a:xfrm>
            <a:off x="755650" y="1827213"/>
            <a:ext cx="763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وَذِكْرِكَ الاَْعْلَى الاَْعْلَى الاَْعْلَى</a:t>
            </a:r>
            <a:r>
              <a:rPr lang="en-US" altLang="en-US" sz="5400">
                <a:solidFill>
                  <a:srgbClr val="000066"/>
                </a:solidFill>
                <a:cs typeface="Simplified Arabic" panose="02020603050405020304" pitchFamily="18" charset="-78"/>
              </a:rPr>
              <a:t> </a:t>
            </a:r>
          </a:p>
        </p:txBody>
      </p:sp>
      <p:sp>
        <p:nvSpPr>
          <p:cNvPr id="63493" name="Text Box 5"/>
          <p:cNvSpPr txBox="1">
            <a:spLocks noChangeArrowheads="1"/>
          </p:cNvSpPr>
          <p:nvPr/>
        </p:nvSpPr>
        <p:spPr bwMode="auto">
          <a:xfrm>
            <a:off x="827088" y="3198813"/>
            <a:ext cx="74310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"Thy High, Higher, Highest Praise",</a:t>
            </a:r>
          </a:p>
        </p:txBody>
      </p:sp>
      <p:sp>
        <p:nvSpPr>
          <p:cNvPr id="63494"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63495"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5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فَاشْفَعْ لِي يَا أَمِيرَ الْمُؤْمِنِينَ</a:t>
            </a:r>
            <a:r>
              <a:rPr lang="en-US" altLang="en-US" sz="5400" b="1">
                <a:solidFill>
                  <a:srgbClr val="000066"/>
                </a:solidFill>
                <a:cs typeface="Simplified Arabic" panose="02020603050405020304" pitchFamily="18" charset="-78"/>
              </a:rPr>
              <a:t> </a:t>
            </a:r>
          </a:p>
        </p:txBody>
      </p:sp>
      <p:sp>
        <p:nvSpPr>
          <p:cNvPr id="16005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(please) intercede for me, O the commander of the believers. </a:t>
            </a:r>
          </a:p>
        </p:txBody>
      </p:sp>
      <p:sp>
        <p:nvSpPr>
          <p:cNvPr id="16005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005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فَإِنِّي عَبْدُ اللّهِ وَمَوْلاكَ وَزَائِرُكَ</a:t>
            </a:r>
            <a:r>
              <a:rPr lang="en-US" altLang="en-US" sz="5400" b="1">
                <a:solidFill>
                  <a:srgbClr val="000066"/>
                </a:solidFill>
                <a:cs typeface="Simplified Arabic" panose="02020603050405020304" pitchFamily="18" charset="-78"/>
              </a:rPr>
              <a:t> </a:t>
            </a:r>
          </a:p>
        </p:txBody>
      </p:sp>
      <p:sp>
        <p:nvSpPr>
          <p:cNvPr id="16015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Verily, I am the slave of Allah and your servant and visitor, </a:t>
            </a:r>
          </a:p>
        </p:txBody>
      </p:sp>
      <p:sp>
        <p:nvSpPr>
          <p:cNvPr id="16015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015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25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وَلَكَ عِنْدَ اللّهِ الْمَقَامُ الْمَعْلُومُ،</a:t>
            </a:r>
            <a:r>
              <a:rPr lang="en-US" altLang="en-US" sz="5400" b="1">
                <a:solidFill>
                  <a:srgbClr val="000066"/>
                </a:solidFill>
                <a:cs typeface="Simplified Arabic" panose="02020603050405020304" pitchFamily="18" charset="-78"/>
              </a:rPr>
              <a:t> </a:t>
            </a:r>
          </a:p>
        </p:txBody>
      </p:sp>
      <p:sp>
        <p:nvSpPr>
          <p:cNvPr id="16025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enjoy a distinguished position with Allah, </a:t>
            </a:r>
          </a:p>
        </p:txBody>
      </p:sp>
      <p:sp>
        <p:nvSpPr>
          <p:cNvPr id="16025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025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وَالْجَاهُ الْعَظِيمُ،</a:t>
            </a:r>
            <a:r>
              <a:rPr lang="en-US" altLang="en-US" sz="5400" b="1">
                <a:solidFill>
                  <a:srgbClr val="000066"/>
                </a:solidFill>
                <a:cs typeface="Simplified Arabic" panose="02020603050405020304" pitchFamily="18" charset="-78"/>
              </a:rPr>
              <a:t> </a:t>
            </a:r>
          </a:p>
        </p:txBody>
      </p:sp>
      <p:sp>
        <p:nvSpPr>
          <p:cNvPr id="16035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 great rank, </a:t>
            </a:r>
          </a:p>
        </p:txBody>
      </p:sp>
      <p:sp>
        <p:nvSpPr>
          <p:cNvPr id="16035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035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وَالشَّأْنُ الْكَبِيرُ،</a:t>
            </a:r>
            <a:r>
              <a:rPr lang="en-US" altLang="en-US" sz="5400" b="1">
                <a:solidFill>
                  <a:srgbClr val="000066"/>
                </a:solidFill>
                <a:cs typeface="Simplified Arabic" panose="02020603050405020304" pitchFamily="18" charset="-78"/>
              </a:rPr>
              <a:t> </a:t>
            </a:r>
          </a:p>
        </p:txBody>
      </p:sp>
      <p:sp>
        <p:nvSpPr>
          <p:cNvPr id="16046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 big standing, </a:t>
            </a:r>
          </a:p>
        </p:txBody>
      </p:sp>
      <p:sp>
        <p:nvSpPr>
          <p:cNvPr id="16046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046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وَالشَّفَاعَةُ الْمَقْبُولَةُ. </a:t>
            </a:r>
            <a:endParaRPr lang="en-US" altLang="en-US" sz="5400" b="1">
              <a:solidFill>
                <a:srgbClr val="000066"/>
              </a:solidFill>
              <a:cs typeface="Simplified Arabic" panose="02020603050405020304" pitchFamily="18" charset="-78"/>
            </a:endParaRPr>
          </a:p>
        </p:txBody>
      </p:sp>
      <p:sp>
        <p:nvSpPr>
          <p:cNvPr id="16056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an admitted right of intercession. </a:t>
            </a:r>
          </a:p>
        </p:txBody>
      </p:sp>
      <p:sp>
        <p:nvSpPr>
          <p:cNvPr id="16056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056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6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اللّهُمَّ صَلِّ عَلَى مُحَمَّدٍ وَآلِ مُحَمَّدٍ،</a:t>
            </a:r>
            <a:r>
              <a:rPr lang="en-US" altLang="en-US" sz="5400" b="1">
                <a:solidFill>
                  <a:srgbClr val="000066"/>
                </a:solidFill>
                <a:cs typeface="Simplified Arabic" panose="02020603050405020304" pitchFamily="18" charset="-78"/>
              </a:rPr>
              <a:t> </a:t>
            </a:r>
          </a:p>
        </p:txBody>
      </p:sp>
      <p:sp>
        <p:nvSpPr>
          <p:cNvPr id="16066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do) send blessings upon Muhammad and the Household of Muhammad, </a:t>
            </a:r>
          </a:p>
        </p:txBody>
      </p:sp>
      <p:sp>
        <p:nvSpPr>
          <p:cNvPr id="16066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066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وَصَلِّ عَلَى عَبْدِكَ وَأَمِينِكَ الأوْفَى،</a:t>
            </a:r>
            <a:r>
              <a:rPr lang="en-US" altLang="en-US" sz="5400" b="1">
                <a:solidFill>
                  <a:srgbClr val="000066"/>
                </a:solidFill>
                <a:cs typeface="Simplified Arabic" panose="02020603050405020304" pitchFamily="18" charset="-78"/>
              </a:rPr>
              <a:t> </a:t>
            </a:r>
          </a:p>
        </p:txBody>
      </p:sp>
      <p:sp>
        <p:nvSpPr>
          <p:cNvPr id="16076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send blessings upon Your servant and Your most faithful trustee, </a:t>
            </a:r>
          </a:p>
        </p:txBody>
      </p:sp>
      <p:sp>
        <p:nvSpPr>
          <p:cNvPr id="16076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076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7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وَعُرْوَتِكَ الْوُثْقَى،</a:t>
            </a:r>
            <a:r>
              <a:rPr lang="en-US" altLang="en-US" sz="5400" b="1">
                <a:solidFill>
                  <a:srgbClr val="000066"/>
                </a:solidFill>
                <a:cs typeface="Simplified Arabic" panose="02020603050405020304" pitchFamily="18" charset="-78"/>
              </a:rPr>
              <a:t> </a:t>
            </a:r>
          </a:p>
        </p:txBody>
      </p:sp>
      <p:sp>
        <p:nvSpPr>
          <p:cNvPr id="16087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firmest handle, </a:t>
            </a:r>
          </a:p>
        </p:txBody>
      </p:sp>
      <p:sp>
        <p:nvSpPr>
          <p:cNvPr id="16087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087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7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وَيَدِكَ الْعُلْيَا،</a:t>
            </a:r>
            <a:r>
              <a:rPr lang="en-US" altLang="en-US" sz="5400" b="1">
                <a:solidFill>
                  <a:srgbClr val="000066"/>
                </a:solidFill>
                <a:cs typeface="Simplified Arabic" panose="02020603050405020304" pitchFamily="18" charset="-78"/>
              </a:rPr>
              <a:t> </a:t>
            </a:r>
          </a:p>
        </p:txBody>
      </p:sp>
      <p:sp>
        <p:nvSpPr>
          <p:cNvPr id="16097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highest Hand, </a:t>
            </a:r>
          </a:p>
        </p:txBody>
      </p:sp>
      <p:sp>
        <p:nvSpPr>
          <p:cNvPr id="16097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097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211138" y="1827213"/>
            <a:ext cx="87312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وَبِكَلِماتِكَ التّامّاتِ اَنْ تُصَلِّيَ عَلى مُحَمَّد وَآلِهِ</a:t>
            </a:r>
            <a:r>
              <a:rPr lang="en-US" altLang="en-US" sz="5400">
                <a:solidFill>
                  <a:srgbClr val="000066"/>
                </a:solidFill>
                <a:cs typeface="Simplified Arabic" panose="02020603050405020304" pitchFamily="18" charset="-78"/>
              </a:rPr>
              <a:t> </a:t>
            </a:r>
          </a:p>
        </p:txBody>
      </p:sp>
      <p:sp>
        <p:nvSpPr>
          <p:cNvPr id="64517" name="Text Box 5"/>
          <p:cNvSpPr txBox="1">
            <a:spLocks noChangeArrowheads="1"/>
          </p:cNvSpPr>
          <p:nvPr/>
        </p:nvSpPr>
        <p:spPr bwMode="auto">
          <a:xfrm>
            <a:off x="468313" y="3198813"/>
            <a:ext cx="8135937"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&amp; in the name of Thy whole,</a:t>
            </a:r>
          </a:p>
          <a:p>
            <a:pPr algn="ctr">
              <a:spcBef>
                <a:spcPct val="20000"/>
              </a:spcBef>
            </a:pPr>
            <a:r>
              <a:rPr lang="en-US" altLang="en-US" sz="3200">
                <a:solidFill>
                  <a:srgbClr val="000066"/>
                </a:solidFill>
                <a:ea typeface="MS Mincho" panose="02020609040205080304" pitchFamily="49" charset="-128"/>
              </a:rPr>
              <a:t>complete &amp; perfect words,</a:t>
            </a:r>
          </a:p>
          <a:p>
            <a:pPr algn="ctr">
              <a:spcBef>
                <a:spcPct val="20000"/>
              </a:spcBef>
            </a:pPr>
            <a:r>
              <a:rPr lang="en-US" altLang="en-US" sz="3200">
                <a:solidFill>
                  <a:srgbClr val="000066"/>
                </a:solidFill>
                <a:ea typeface="MS Mincho" panose="02020609040205080304" pitchFamily="49" charset="-128"/>
              </a:rPr>
              <a:t>to send blessings on Muhammad</a:t>
            </a:r>
          </a:p>
          <a:p>
            <a:pPr algn="ctr">
              <a:spcBef>
                <a:spcPct val="20000"/>
              </a:spcBef>
            </a:pPr>
            <a:r>
              <a:rPr lang="en-US" altLang="en-US" sz="3200">
                <a:solidFill>
                  <a:srgbClr val="000066"/>
                </a:solidFill>
                <a:ea typeface="MS Mincho" panose="02020609040205080304" pitchFamily="49" charset="-128"/>
              </a:rPr>
              <a:t>&amp; on his children </a:t>
            </a:r>
          </a:p>
        </p:txBody>
      </p:sp>
      <p:sp>
        <p:nvSpPr>
          <p:cNvPr id="64518"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64519"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وَكَلِمَتِكَ الْحُسْنَى،</a:t>
            </a:r>
            <a:r>
              <a:rPr lang="en-US" altLang="en-US" sz="5400" b="1">
                <a:solidFill>
                  <a:srgbClr val="000066"/>
                </a:solidFill>
                <a:cs typeface="Simplified Arabic" panose="02020603050405020304" pitchFamily="18" charset="-78"/>
              </a:rPr>
              <a:t> </a:t>
            </a:r>
          </a:p>
        </p:txBody>
      </p:sp>
      <p:sp>
        <p:nvSpPr>
          <p:cNvPr id="16107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excellent Word, </a:t>
            </a:r>
          </a:p>
        </p:txBody>
      </p:sp>
      <p:sp>
        <p:nvSpPr>
          <p:cNvPr id="16107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107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وَحُجَّتِكَ عَلَى الْوَرَى،</a:t>
            </a:r>
            <a:r>
              <a:rPr lang="en-US" altLang="en-US" sz="5400" b="1">
                <a:solidFill>
                  <a:srgbClr val="000066"/>
                </a:solidFill>
                <a:cs typeface="Simplified Arabic" panose="02020603050405020304" pitchFamily="18" charset="-78"/>
              </a:rPr>
              <a:t> </a:t>
            </a:r>
          </a:p>
        </p:txBody>
      </p:sp>
      <p:sp>
        <p:nvSpPr>
          <p:cNvPr id="16117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argument on the people, </a:t>
            </a:r>
          </a:p>
        </p:txBody>
      </p:sp>
      <p:sp>
        <p:nvSpPr>
          <p:cNvPr id="16117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117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وَصِدِّيقِكَ الأكْبَرِ،</a:t>
            </a:r>
            <a:r>
              <a:rPr lang="en-US" altLang="en-US" sz="5400" b="1">
                <a:solidFill>
                  <a:srgbClr val="000066"/>
                </a:solidFill>
                <a:cs typeface="Simplified Arabic" panose="02020603050405020304" pitchFamily="18" charset="-78"/>
              </a:rPr>
              <a:t> </a:t>
            </a:r>
          </a:p>
        </p:txBody>
      </p:sp>
      <p:sp>
        <p:nvSpPr>
          <p:cNvPr id="16128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grandest veracious one, </a:t>
            </a:r>
          </a:p>
        </p:txBody>
      </p:sp>
      <p:sp>
        <p:nvSpPr>
          <p:cNvPr id="16128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128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38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سَيِّدِ الأوْصِيَاءِ،</a:t>
            </a:r>
            <a:r>
              <a:rPr lang="en-US" altLang="en-US" sz="5400" b="1">
                <a:solidFill>
                  <a:srgbClr val="000066"/>
                </a:solidFill>
                <a:cs typeface="Simplified Arabic" panose="02020603050405020304" pitchFamily="18" charset="-78"/>
              </a:rPr>
              <a:t> </a:t>
            </a:r>
          </a:p>
        </p:txBody>
      </p:sp>
      <p:sp>
        <p:nvSpPr>
          <p:cNvPr id="16138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chief of the Prophets</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successors, </a:t>
            </a:r>
          </a:p>
        </p:txBody>
      </p:sp>
      <p:sp>
        <p:nvSpPr>
          <p:cNvPr id="16138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138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وَرُكْنِ الأوْلِيَاءِ،</a:t>
            </a:r>
            <a:r>
              <a:rPr lang="en-US" altLang="en-US" sz="5400" b="1">
                <a:solidFill>
                  <a:srgbClr val="000066"/>
                </a:solidFill>
                <a:cs typeface="Simplified Arabic" panose="02020603050405020304" pitchFamily="18" charset="-78"/>
              </a:rPr>
              <a:t> </a:t>
            </a:r>
          </a:p>
        </p:txBody>
      </p:sp>
      <p:sp>
        <p:nvSpPr>
          <p:cNvPr id="16148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reliance of the saints, </a:t>
            </a:r>
          </a:p>
        </p:txBody>
      </p:sp>
      <p:sp>
        <p:nvSpPr>
          <p:cNvPr id="16148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148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58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وَعِمَادِ الأصْفِيَاءِ،</a:t>
            </a:r>
            <a:r>
              <a:rPr lang="en-US" altLang="en-US" sz="5400" b="1">
                <a:solidFill>
                  <a:srgbClr val="000066"/>
                </a:solidFill>
                <a:cs typeface="Simplified Arabic" panose="02020603050405020304" pitchFamily="18" charset="-78"/>
              </a:rPr>
              <a:t> </a:t>
            </a:r>
          </a:p>
        </p:txBody>
      </p:sp>
      <p:sp>
        <p:nvSpPr>
          <p:cNvPr id="16158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support of the elite ones, </a:t>
            </a:r>
          </a:p>
        </p:txBody>
      </p:sp>
      <p:sp>
        <p:nvSpPr>
          <p:cNvPr id="16158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158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أَمِيرِالْمُؤْمِنِينَ،</a:t>
            </a:r>
            <a:r>
              <a:rPr lang="en-US" altLang="en-US" sz="5400" b="1">
                <a:solidFill>
                  <a:srgbClr val="000066"/>
                </a:solidFill>
                <a:cs typeface="Simplified Arabic" panose="02020603050405020304" pitchFamily="18" charset="-78"/>
              </a:rPr>
              <a:t> </a:t>
            </a:r>
          </a:p>
        </p:txBody>
      </p:sp>
      <p:sp>
        <p:nvSpPr>
          <p:cNvPr id="16168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commander of the believers, </a:t>
            </a:r>
          </a:p>
        </p:txBody>
      </p:sp>
      <p:sp>
        <p:nvSpPr>
          <p:cNvPr id="16169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169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وَيَعْسُوبِ الْمُتَّقِينَ،</a:t>
            </a:r>
            <a:r>
              <a:rPr lang="en-US" altLang="en-US" sz="5400" b="1">
                <a:solidFill>
                  <a:srgbClr val="000066"/>
                </a:solidFill>
                <a:cs typeface="Simplified Arabic" panose="02020603050405020304" pitchFamily="18" charset="-78"/>
              </a:rPr>
              <a:t> </a:t>
            </a:r>
          </a:p>
        </p:txBody>
      </p:sp>
      <p:sp>
        <p:nvSpPr>
          <p:cNvPr id="16179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leader of the pious ones, </a:t>
            </a:r>
          </a:p>
        </p:txBody>
      </p:sp>
      <p:sp>
        <p:nvSpPr>
          <p:cNvPr id="16179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179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وَقُدْوَةِ الصِّدِّيقِينَ،</a:t>
            </a:r>
            <a:r>
              <a:rPr lang="en-US" altLang="en-US" sz="5400" b="1">
                <a:solidFill>
                  <a:srgbClr val="000066"/>
                </a:solidFill>
                <a:cs typeface="Simplified Arabic" panose="02020603050405020304" pitchFamily="18" charset="-78"/>
              </a:rPr>
              <a:t> </a:t>
            </a:r>
          </a:p>
        </p:txBody>
      </p:sp>
      <p:sp>
        <p:nvSpPr>
          <p:cNvPr id="16189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example of the veracious ones, </a:t>
            </a:r>
          </a:p>
        </p:txBody>
      </p:sp>
      <p:sp>
        <p:nvSpPr>
          <p:cNvPr id="16189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189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وَإِمَامِ الصَّالِحِينَ،</a:t>
            </a:r>
            <a:r>
              <a:rPr lang="en-US" altLang="en-US" sz="5400" b="1">
                <a:solidFill>
                  <a:srgbClr val="000066"/>
                </a:solidFill>
                <a:cs typeface="Simplified Arabic" panose="02020603050405020304" pitchFamily="18" charset="-78"/>
              </a:rPr>
              <a:t> </a:t>
            </a:r>
          </a:p>
        </p:txBody>
      </p:sp>
      <p:sp>
        <p:nvSpPr>
          <p:cNvPr id="16199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pattern of the righteous ones, </a:t>
            </a:r>
          </a:p>
        </p:txBody>
      </p:sp>
      <p:sp>
        <p:nvSpPr>
          <p:cNvPr id="16199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199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1187450" y="1827213"/>
            <a:ext cx="6769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وَاَنْ تَفْعَلَ بي ما اَنْتَ اَهْلُهُ</a:t>
            </a:r>
            <a:r>
              <a:rPr lang="en-US" altLang="en-US" sz="5400">
                <a:solidFill>
                  <a:srgbClr val="000066"/>
                </a:solidFill>
                <a:cs typeface="Simplified Arabic" panose="02020603050405020304" pitchFamily="18" charset="-78"/>
              </a:rPr>
              <a:t> </a:t>
            </a:r>
          </a:p>
        </p:txBody>
      </p:sp>
      <p:sp>
        <p:nvSpPr>
          <p:cNvPr id="65541" name="Text Box 5"/>
          <p:cNvSpPr txBox="1">
            <a:spLocks noChangeArrowheads="1"/>
          </p:cNvSpPr>
          <p:nvPr/>
        </p:nvSpPr>
        <p:spPr bwMode="auto">
          <a:xfrm>
            <a:off x="1090613" y="3198813"/>
            <a:ext cx="6950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&amp; to do for me that which is equal</a:t>
            </a:r>
          </a:p>
          <a:p>
            <a:pPr algn="ctr">
              <a:spcBef>
                <a:spcPct val="20000"/>
              </a:spcBef>
            </a:pPr>
            <a:r>
              <a:rPr lang="en-US" altLang="en-US" sz="3200">
                <a:solidFill>
                  <a:srgbClr val="000066"/>
                </a:solidFill>
                <a:ea typeface="MS Mincho" panose="02020609040205080304" pitchFamily="49" charset="-128"/>
              </a:rPr>
              <a:t>to Thy (all-competent) worthiness. </a:t>
            </a:r>
          </a:p>
        </p:txBody>
      </p:sp>
      <p:sp>
        <p:nvSpPr>
          <p:cNvPr id="65542"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65543" name="Text Box 7"/>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09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الْمَعْصُومِ مِنَ الزَّلَلِ،</a:t>
            </a:r>
            <a:r>
              <a:rPr lang="en-US" altLang="en-US" sz="5400" b="1">
                <a:solidFill>
                  <a:srgbClr val="000066"/>
                </a:solidFill>
                <a:cs typeface="Simplified Arabic" panose="02020603050405020304" pitchFamily="18" charset="-78"/>
              </a:rPr>
              <a:t> </a:t>
            </a:r>
          </a:p>
        </p:txBody>
      </p:sp>
      <p:sp>
        <p:nvSpPr>
          <p:cNvPr id="16209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one protected against flaws, </a:t>
            </a:r>
          </a:p>
        </p:txBody>
      </p:sp>
      <p:sp>
        <p:nvSpPr>
          <p:cNvPr id="16209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209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وَالْمَفْطُومِ مِنَ الْخَلَلِ،</a:t>
            </a:r>
            <a:r>
              <a:rPr lang="en-US" altLang="en-US" sz="5400" b="1">
                <a:solidFill>
                  <a:srgbClr val="000066"/>
                </a:solidFill>
                <a:cs typeface="Simplified Arabic" panose="02020603050405020304" pitchFamily="18" charset="-78"/>
              </a:rPr>
              <a:t> </a:t>
            </a:r>
          </a:p>
        </p:txBody>
      </p:sp>
      <p:sp>
        <p:nvSpPr>
          <p:cNvPr id="16220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one saved from defects, </a:t>
            </a:r>
          </a:p>
        </p:txBody>
      </p:sp>
      <p:sp>
        <p:nvSpPr>
          <p:cNvPr id="16220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220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30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وَالْمُهَذَّبِ مِنَ الْعَيْبِ،</a:t>
            </a:r>
            <a:r>
              <a:rPr lang="en-US" altLang="en-US" sz="5400" b="1">
                <a:solidFill>
                  <a:srgbClr val="000066"/>
                </a:solidFill>
                <a:cs typeface="Simplified Arabic" panose="02020603050405020304" pitchFamily="18" charset="-78"/>
              </a:rPr>
              <a:t> </a:t>
            </a:r>
          </a:p>
        </p:txBody>
      </p:sp>
      <p:sp>
        <p:nvSpPr>
          <p:cNvPr id="16230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one cleared from faults, </a:t>
            </a:r>
          </a:p>
        </p:txBody>
      </p:sp>
      <p:sp>
        <p:nvSpPr>
          <p:cNvPr id="16230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230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40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وَالْمُطَهَّرِ مِنَ الرَّيْبِ،</a:t>
            </a:r>
            <a:r>
              <a:rPr lang="en-US" altLang="en-US" sz="5400" b="1">
                <a:solidFill>
                  <a:srgbClr val="000066"/>
                </a:solidFill>
                <a:cs typeface="Simplified Arabic" panose="02020603050405020304" pitchFamily="18" charset="-78"/>
              </a:rPr>
              <a:t> </a:t>
            </a:r>
          </a:p>
        </p:txBody>
      </p:sp>
      <p:sp>
        <p:nvSpPr>
          <p:cNvPr id="16240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one purified from doubts: </a:t>
            </a:r>
          </a:p>
        </p:txBody>
      </p:sp>
      <p:sp>
        <p:nvSpPr>
          <p:cNvPr id="16240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240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أَخِي نَبِيِّكَ،</a:t>
            </a:r>
            <a:r>
              <a:rPr lang="en-US" altLang="en-US" sz="5400" b="1">
                <a:solidFill>
                  <a:srgbClr val="000066"/>
                </a:solidFill>
                <a:cs typeface="Simplified Arabic" panose="02020603050405020304" pitchFamily="18" charset="-78"/>
              </a:rPr>
              <a:t> </a:t>
            </a:r>
          </a:p>
        </p:txBody>
      </p:sp>
      <p:sp>
        <p:nvSpPr>
          <p:cNvPr id="16250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brother of Your Prophet, </a:t>
            </a:r>
          </a:p>
        </p:txBody>
      </p:sp>
      <p:sp>
        <p:nvSpPr>
          <p:cNvPr id="16250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250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61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وَوَصِيِّ رَسُولِكَ،</a:t>
            </a:r>
            <a:r>
              <a:rPr lang="en-US" altLang="en-US" sz="5400" b="1">
                <a:solidFill>
                  <a:srgbClr val="000066"/>
                </a:solidFill>
                <a:cs typeface="Simplified Arabic" panose="02020603050405020304" pitchFamily="18" charset="-78"/>
              </a:rPr>
              <a:t> </a:t>
            </a:r>
          </a:p>
        </p:txBody>
      </p:sp>
      <p:sp>
        <p:nvSpPr>
          <p:cNvPr id="16261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successor of Your Messenger, </a:t>
            </a:r>
          </a:p>
        </p:txBody>
      </p:sp>
      <p:sp>
        <p:nvSpPr>
          <p:cNvPr id="16261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261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وَالْبَائِتِ عَلَى فِرَاشِهِ،</a:t>
            </a:r>
            <a:r>
              <a:rPr lang="en-US" altLang="en-US" sz="5400" b="1">
                <a:solidFill>
                  <a:srgbClr val="000066"/>
                </a:solidFill>
                <a:cs typeface="Simplified Arabic" panose="02020603050405020304" pitchFamily="18" charset="-78"/>
              </a:rPr>
              <a:t> </a:t>
            </a:r>
          </a:p>
        </p:txBody>
      </p:sp>
      <p:sp>
        <p:nvSpPr>
          <p:cNvPr id="16271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one who replaced him by spending the night on his bed </a:t>
            </a:r>
          </a:p>
        </p:txBody>
      </p:sp>
      <p:sp>
        <p:nvSpPr>
          <p:cNvPr id="16271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271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وَالْمُوَاسِي لَهُ بِنَفْسِهِ،</a:t>
            </a:r>
            <a:r>
              <a:rPr lang="en-US" altLang="en-US" sz="5400" b="1">
                <a:solidFill>
                  <a:srgbClr val="000066"/>
                </a:solidFill>
                <a:cs typeface="Simplified Arabic" panose="02020603050405020304" pitchFamily="18" charset="-78"/>
              </a:rPr>
              <a:t> </a:t>
            </a:r>
          </a:p>
        </p:txBody>
      </p:sp>
      <p:sp>
        <p:nvSpPr>
          <p:cNvPr id="16281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one who sacrificed his soul for him, </a:t>
            </a:r>
          </a:p>
        </p:txBody>
      </p:sp>
      <p:sp>
        <p:nvSpPr>
          <p:cNvPr id="16281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281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وَكَاشِفِ الْكَرْبِ عَنْ وَجْهِهِ،</a:t>
            </a:r>
            <a:r>
              <a:rPr lang="en-US" altLang="en-US" sz="5400" b="1">
                <a:solidFill>
                  <a:srgbClr val="000066"/>
                </a:solidFill>
                <a:cs typeface="Simplified Arabic" panose="02020603050405020304" pitchFamily="18" charset="-78"/>
              </a:rPr>
              <a:t> </a:t>
            </a:r>
          </a:p>
        </p:txBody>
      </p:sp>
      <p:sp>
        <p:nvSpPr>
          <p:cNvPr id="16291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one who always relieved him in harsh situations, </a:t>
            </a:r>
          </a:p>
        </p:txBody>
      </p:sp>
      <p:sp>
        <p:nvSpPr>
          <p:cNvPr id="16291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291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الَّذِي جَعَلْتَهُ سَيْفاً لِنُبُوَّتِهِ،</a:t>
            </a:r>
            <a:r>
              <a:rPr lang="en-US" altLang="en-US" sz="5400" b="1">
                <a:solidFill>
                  <a:srgbClr val="000066"/>
                </a:solidFill>
                <a:cs typeface="Simplified Arabic" panose="02020603050405020304" pitchFamily="18" charset="-78"/>
              </a:rPr>
              <a:t> </a:t>
            </a:r>
          </a:p>
        </p:txBody>
      </p:sp>
      <p:sp>
        <p:nvSpPr>
          <p:cNvPr id="16302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one whom You chose to be the sword of his (i.e. the Prophet) Prophethood </a:t>
            </a:r>
          </a:p>
        </p:txBody>
      </p:sp>
      <p:sp>
        <p:nvSpPr>
          <p:cNvPr id="16302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302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08323"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208324"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208325" name="Text Box 5"/>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وَمُعْجِزاً لِرِسَالَتِهِ،</a:t>
            </a:r>
            <a:r>
              <a:rPr lang="en-US" altLang="en-US" sz="5400" b="1">
                <a:solidFill>
                  <a:srgbClr val="000066"/>
                </a:solidFill>
                <a:cs typeface="Simplified Arabic" panose="02020603050405020304" pitchFamily="18" charset="-78"/>
              </a:rPr>
              <a:t> </a:t>
            </a:r>
          </a:p>
        </p:txBody>
      </p:sp>
      <p:sp>
        <p:nvSpPr>
          <p:cNvPr id="16312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miracle of his (Divine) mission, </a:t>
            </a:r>
          </a:p>
        </p:txBody>
      </p:sp>
      <p:sp>
        <p:nvSpPr>
          <p:cNvPr id="16312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312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وَدَلالَةً وَاضِحَةً لِحُجَّتِهِ،</a:t>
            </a:r>
            <a:r>
              <a:rPr lang="en-US" altLang="en-US" sz="5400" b="1">
                <a:solidFill>
                  <a:srgbClr val="000066"/>
                </a:solidFill>
                <a:cs typeface="Simplified Arabic" panose="02020603050405020304" pitchFamily="18" charset="-78"/>
              </a:rPr>
              <a:t> </a:t>
            </a:r>
          </a:p>
        </p:txBody>
      </p:sp>
      <p:sp>
        <p:nvSpPr>
          <p:cNvPr id="16322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lucid indication to his arguments, </a:t>
            </a:r>
          </a:p>
        </p:txBody>
      </p:sp>
      <p:sp>
        <p:nvSpPr>
          <p:cNvPr id="16322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322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2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وَحَامِلاً لِرَايَتِهِ،</a:t>
            </a:r>
            <a:r>
              <a:rPr lang="en-US" altLang="en-US" sz="5400" b="1">
                <a:solidFill>
                  <a:srgbClr val="000066"/>
                </a:solidFill>
                <a:cs typeface="Simplified Arabic" panose="02020603050405020304" pitchFamily="18" charset="-78"/>
              </a:rPr>
              <a:t> </a:t>
            </a:r>
          </a:p>
        </p:txBody>
      </p:sp>
      <p:sp>
        <p:nvSpPr>
          <p:cNvPr id="16332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bearer of his pennon, </a:t>
            </a:r>
          </a:p>
        </p:txBody>
      </p:sp>
      <p:sp>
        <p:nvSpPr>
          <p:cNvPr id="16332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332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وَوِقَايَةً لِمُهْجَتِهِ،</a:t>
            </a:r>
            <a:r>
              <a:rPr lang="en-US" altLang="en-US" sz="5400" b="1">
                <a:solidFill>
                  <a:srgbClr val="000066"/>
                </a:solidFill>
                <a:cs typeface="Simplified Arabic" panose="02020603050405020304" pitchFamily="18" charset="-78"/>
              </a:rPr>
              <a:t> </a:t>
            </a:r>
          </a:p>
        </p:txBody>
      </p:sp>
      <p:sp>
        <p:nvSpPr>
          <p:cNvPr id="16343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protector of his soul, </a:t>
            </a:r>
          </a:p>
        </p:txBody>
      </p:sp>
      <p:sp>
        <p:nvSpPr>
          <p:cNvPr id="16343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343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53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وَهَادِياً لأُمَّتِهِ،</a:t>
            </a:r>
            <a:r>
              <a:rPr lang="en-US" altLang="en-US" sz="5400" b="1">
                <a:solidFill>
                  <a:srgbClr val="000066"/>
                </a:solidFill>
                <a:cs typeface="Simplified Arabic" panose="02020603050405020304" pitchFamily="18" charset="-78"/>
              </a:rPr>
              <a:t> </a:t>
            </a:r>
          </a:p>
        </p:txBody>
      </p:sp>
      <p:sp>
        <p:nvSpPr>
          <p:cNvPr id="16353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guide of his nation, </a:t>
            </a:r>
          </a:p>
        </p:txBody>
      </p:sp>
      <p:sp>
        <p:nvSpPr>
          <p:cNvPr id="16353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353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3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وَيَداً لِبَأْسِهِ،</a:t>
            </a:r>
            <a:r>
              <a:rPr lang="en-US" altLang="en-US" sz="5400" b="1">
                <a:solidFill>
                  <a:srgbClr val="000066"/>
                </a:solidFill>
                <a:cs typeface="Simplified Arabic" panose="02020603050405020304" pitchFamily="18" charset="-78"/>
              </a:rPr>
              <a:t> </a:t>
            </a:r>
          </a:p>
        </p:txBody>
      </p:sp>
      <p:sp>
        <p:nvSpPr>
          <p:cNvPr id="16363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power of his might, </a:t>
            </a:r>
          </a:p>
        </p:txBody>
      </p:sp>
      <p:sp>
        <p:nvSpPr>
          <p:cNvPr id="16363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363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وَتَاجاً لِرَأْسِهِ،</a:t>
            </a:r>
            <a:r>
              <a:rPr lang="en-US" altLang="en-US" sz="5400" b="1">
                <a:solidFill>
                  <a:srgbClr val="000066"/>
                </a:solidFill>
                <a:cs typeface="Simplified Arabic" panose="02020603050405020304" pitchFamily="18" charset="-78"/>
              </a:rPr>
              <a:t> </a:t>
            </a:r>
          </a:p>
        </p:txBody>
      </p:sp>
      <p:sp>
        <p:nvSpPr>
          <p:cNvPr id="16373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crown of his head, </a:t>
            </a:r>
          </a:p>
        </p:txBody>
      </p:sp>
      <p:sp>
        <p:nvSpPr>
          <p:cNvPr id="16373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373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وَبَاباً لِنَصْرِهِ،</a:t>
            </a:r>
            <a:r>
              <a:rPr lang="en-US" altLang="en-US" sz="5400" b="1">
                <a:solidFill>
                  <a:srgbClr val="000066"/>
                </a:solidFill>
                <a:cs typeface="Simplified Arabic" panose="02020603050405020304" pitchFamily="18" charset="-78"/>
              </a:rPr>
              <a:t> </a:t>
            </a:r>
          </a:p>
        </p:txBody>
      </p:sp>
      <p:sp>
        <p:nvSpPr>
          <p:cNvPr id="16384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door to his victory, </a:t>
            </a:r>
          </a:p>
        </p:txBody>
      </p:sp>
      <p:sp>
        <p:nvSpPr>
          <p:cNvPr id="16384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384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وَمِفْتَاحاً لِظَفَرِهِ</a:t>
            </a:r>
            <a:r>
              <a:rPr lang="en-US" altLang="en-US" sz="5400" b="1">
                <a:solidFill>
                  <a:srgbClr val="000066"/>
                </a:solidFill>
                <a:cs typeface="Simplified Arabic" panose="02020603050405020304" pitchFamily="18" charset="-78"/>
              </a:rPr>
              <a:t> </a:t>
            </a:r>
          </a:p>
        </p:txBody>
      </p:sp>
      <p:sp>
        <p:nvSpPr>
          <p:cNvPr id="16394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be the key to his triumph </a:t>
            </a:r>
          </a:p>
        </p:txBody>
      </p:sp>
      <p:sp>
        <p:nvSpPr>
          <p:cNvPr id="16394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394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حَتَّى هَزَمَ جُنُودَ الشِّرْكِ بِأَيْدِكَ،</a:t>
            </a:r>
            <a:r>
              <a:rPr lang="en-US" altLang="en-US" sz="5400" b="1">
                <a:solidFill>
                  <a:srgbClr val="000066"/>
                </a:solidFill>
                <a:cs typeface="Simplified Arabic" panose="02020603050405020304" pitchFamily="18" charset="-78"/>
              </a:rPr>
              <a:t> </a:t>
            </a:r>
          </a:p>
        </p:txBody>
      </p:sp>
      <p:sp>
        <p:nvSpPr>
          <p:cNvPr id="16404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Until he defeated the armies of polytheism by Your aid, </a:t>
            </a:r>
          </a:p>
        </p:txBody>
      </p:sp>
      <p:sp>
        <p:nvSpPr>
          <p:cNvPr id="16404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404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09347"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348" name="Text Box 4"/>
          <p:cNvSpPr txBox="1">
            <a:spLocks noChangeArrowheads="1"/>
          </p:cNvSpPr>
          <p:nvPr/>
        </p:nvSpPr>
        <p:spPr bwMode="auto">
          <a:xfrm>
            <a:off x="1857375" y="2563813"/>
            <a:ext cx="5449888" cy="1736725"/>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en-US" sz="5400" i="1">
                <a:solidFill>
                  <a:srgbClr val="FFFF00"/>
                </a:solidFill>
              </a:rPr>
              <a:t>Ziyarat of the</a:t>
            </a:r>
          </a:p>
          <a:p>
            <a:r>
              <a:rPr lang="nl-NL" altLang="en-US" sz="5400" i="1">
                <a:solidFill>
                  <a:srgbClr val="FFFF00"/>
                </a:solidFill>
              </a:rPr>
              <a:t>Holy Prophet (s)</a:t>
            </a:r>
          </a:p>
        </p:txBody>
      </p:sp>
      <p:sp>
        <p:nvSpPr>
          <p:cNvPr id="120934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
        <p:nvSpPr>
          <p:cNvPr id="1209352" name="Rectangle 8"/>
          <p:cNvSpPr>
            <a:spLocks noChangeArrowheads="1"/>
          </p:cNvSpPr>
          <p:nvPr/>
        </p:nvSpPr>
        <p:spPr bwMode="auto">
          <a:xfrm>
            <a:off x="611188" y="4581525"/>
            <a:ext cx="7921625" cy="6413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solidFill>
                  <a:srgbClr val="FFFF00"/>
                </a:solidFill>
              </a:rPr>
              <a:t>Translation Reference: </a:t>
            </a:r>
          </a:p>
          <a:p>
            <a:r>
              <a:rPr lang="en-US" altLang="en-US" sz="1800">
                <a:solidFill>
                  <a:srgbClr val="FFFF00"/>
                </a:solidFill>
              </a:rPr>
              <a:t>THE RITES OF RAJAB, SHAABAN, RAMADAN –[Ansariyan Publication]</a:t>
            </a:r>
          </a:p>
        </p:txBody>
      </p:sp>
    </p:spTree>
  </p:cSld>
  <p:clrMapOvr>
    <a:masterClrMapping/>
  </p:clrMapOvr>
  <p:transition>
    <p:fade/>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4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وَأَبَادَ عَسَاكِرَ الْكُفْرِ بِأَمْرِكَ،</a:t>
            </a:r>
            <a:r>
              <a:rPr lang="en-US" altLang="en-US" sz="5400" b="1">
                <a:solidFill>
                  <a:srgbClr val="000066"/>
                </a:solidFill>
                <a:cs typeface="Simplified Arabic" panose="02020603050405020304" pitchFamily="18" charset="-78"/>
              </a:rPr>
              <a:t> </a:t>
            </a:r>
          </a:p>
        </p:txBody>
      </p:sp>
      <p:sp>
        <p:nvSpPr>
          <p:cNvPr id="16414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terminated the warriors of atheism by Your permission, </a:t>
            </a:r>
          </a:p>
        </p:txBody>
      </p:sp>
      <p:sp>
        <p:nvSpPr>
          <p:cNvPr id="16414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414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4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وَبَذَلَ نَفْسَهُ فِي مَرْضَاتِكَ وَمَرْضَاةِ رَسُولِكَ،</a:t>
            </a:r>
            <a:r>
              <a:rPr lang="en-US" altLang="en-US" sz="5400" b="1">
                <a:solidFill>
                  <a:srgbClr val="000066"/>
                </a:solidFill>
                <a:cs typeface="Simplified Arabic" panose="02020603050405020304" pitchFamily="18" charset="-78"/>
              </a:rPr>
              <a:t> </a:t>
            </a:r>
          </a:p>
        </p:txBody>
      </p:sp>
      <p:sp>
        <p:nvSpPr>
          <p:cNvPr id="16424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exerted all efforts in the pleasure of You and of Your Messenger, </a:t>
            </a:r>
          </a:p>
        </p:txBody>
      </p:sp>
      <p:sp>
        <p:nvSpPr>
          <p:cNvPr id="16425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425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5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وَجَعَلَهَا وَقْفاً عَلَى طَاعَتِهِ،</a:t>
            </a:r>
            <a:r>
              <a:rPr lang="en-US" altLang="en-US" sz="5400" b="1">
                <a:solidFill>
                  <a:srgbClr val="000066"/>
                </a:solidFill>
                <a:cs typeface="Simplified Arabic" panose="02020603050405020304" pitchFamily="18" charset="-78"/>
              </a:rPr>
              <a:t> </a:t>
            </a:r>
          </a:p>
        </p:txBody>
      </p:sp>
      <p:sp>
        <p:nvSpPr>
          <p:cNvPr id="16435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devoted all his efforts to the obedience of him, </a:t>
            </a:r>
          </a:p>
        </p:txBody>
      </p:sp>
      <p:sp>
        <p:nvSpPr>
          <p:cNvPr id="16435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435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وَمَجِنّاً دُونَ نَكْبَتِهِ،</a:t>
            </a:r>
            <a:r>
              <a:rPr lang="en-US" altLang="en-US" sz="5400" b="1">
                <a:solidFill>
                  <a:srgbClr val="000066"/>
                </a:solidFill>
                <a:cs typeface="Simplified Arabic" panose="02020603050405020304" pitchFamily="18" charset="-78"/>
              </a:rPr>
              <a:t> </a:t>
            </a:r>
          </a:p>
        </p:txBody>
      </p:sp>
      <p:sp>
        <p:nvSpPr>
          <p:cNvPr id="16445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made of himself armor to protect him from any misfortune, </a:t>
            </a:r>
          </a:p>
        </p:txBody>
      </p:sp>
      <p:sp>
        <p:nvSpPr>
          <p:cNvPr id="16445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445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5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حَتَّى فَاضَتْ نَفْسُهُ صَلَّى اللّهُ عَلَيْهِ وَآلِهِ فِي كَفِّهِ</a:t>
            </a:r>
            <a:r>
              <a:rPr lang="en-US" altLang="en-US" sz="5400" b="1">
                <a:solidFill>
                  <a:srgbClr val="000066"/>
                </a:solidFill>
                <a:cs typeface="Simplified Arabic" panose="02020603050405020304" pitchFamily="18" charset="-78"/>
              </a:rPr>
              <a:t> </a:t>
            </a:r>
          </a:p>
        </p:txBody>
      </p:sp>
      <p:sp>
        <p:nvSpPr>
          <p:cNvPr id="16455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Until the soul of the Prophet</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departed his body while his face was in the hand of `Ali, </a:t>
            </a:r>
          </a:p>
        </p:txBody>
      </p:sp>
      <p:sp>
        <p:nvSpPr>
          <p:cNvPr id="16455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455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5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وَاسْتَلَبَ بَرْدَهَا،</a:t>
            </a:r>
            <a:r>
              <a:rPr lang="en-US" altLang="en-US" sz="5400" b="1">
                <a:solidFill>
                  <a:srgbClr val="000066"/>
                </a:solidFill>
                <a:cs typeface="Simplified Arabic" panose="02020603050405020304" pitchFamily="18" charset="-78"/>
              </a:rPr>
              <a:t> </a:t>
            </a:r>
          </a:p>
        </p:txBody>
      </p:sp>
      <p:sp>
        <p:nvSpPr>
          <p:cNvPr id="16465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Who thus felt its coldness, </a:t>
            </a:r>
          </a:p>
        </p:txBody>
      </p:sp>
      <p:sp>
        <p:nvSpPr>
          <p:cNvPr id="16465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465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76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وَمَسَحَهُ عَلَى وَجْهِهِ،</a:t>
            </a:r>
            <a:r>
              <a:rPr lang="en-US" altLang="en-US" sz="5400" b="1">
                <a:solidFill>
                  <a:srgbClr val="000066"/>
                </a:solidFill>
                <a:cs typeface="Simplified Arabic" panose="02020603050405020304" pitchFamily="18" charset="-78"/>
              </a:rPr>
              <a:t> </a:t>
            </a:r>
          </a:p>
        </p:txBody>
      </p:sp>
      <p:sp>
        <p:nvSpPr>
          <p:cNvPr id="16476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rubbed his face therewith, </a:t>
            </a:r>
          </a:p>
        </p:txBody>
      </p:sp>
      <p:sp>
        <p:nvSpPr>
          <p:cNvPr id="16476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476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وَأَعَانَتْهُ مَلائِكَتُكَ عَلَى غُسْلِهِ وَتَجْهِيزِهِ،</a:t>
            </a:r>
            <a:r>
              <a:rPr lang="en-US" altLang="en-US" sz="5400" b="1">
                <a:solidFill>
                  <a:srgbClr val="000066"/>
                </a:solidFill>
                <a:cs typeface="Simplified Arabic" panose="02020603050405020304" pitchFamily="18" charset="-78"/>
              </a:rPr>
              <a:t> </a:t>
            </a:r>
          </a:p>
        </p:txBody>
      </p:sp>
      <p:sp>
        <p:nvSpPr>
          <p:cNvPr id="16486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angels helped him bathe and prepare his body for burial, </a:t>
            </a:r>
          </a:p>
        </p:txBody>
      </p:sp>
      <p:sp>
        <p:nvSpPr>
          <p:cNvPr id="16486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486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6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وَصَلَّى عَلَيْهِ وَوَارَى شَخْصَهُ،</a:t>
            </a:r>
            <a:r>
              <a:rPr lang="en-US" altLang="en-US" sz="5400" b="1">
                <a:solidFill>
                  <a:srgbClr val="000066"/>
                </a:solidFill>
                <a:cs typeface="Simplified Arabic" panose="02020603050405020304" pitchFamily="18" charset="-78"/>
              </a:rPr>
              <a:t> </a:t>
            </a:r>
          </a:p>
        </p:txBody>
      </p:sp>
      <p:sp>
        <p:nvSpPr>
          <p:cNvPr id="16496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then offered prayer for him and buried his body, </a:t>
            </a:r>
          </a:p>
        </p:txBody>
      </p:sp>
      <p:sp>
        <p:nvSpPr>
          <p:cNvPr id="16496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496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6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وَقَضَى دَيْنَهُ،</a:t>
            </a:r>
            <a:r>
              <a:rPr lang="en-US" altLang="en-US" sz="5400" b="1">
                <a:solidFill>
                  <a:srgbClr val="000066"/>
                </a:solidFill>
                <a:cs typeface="Simplified Arabic" panose="02020603050405020304" pitchFamily="18" charset="-78"/>
              </a:rPr>
              <a:t> </a:t>
            </a:r>
          </a:p>
        </p:txBody>
      </p:sp>
      <p:sp>
        <p:nvSpPr>
          <p:cNvPr id="16506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then settled his debts, </a:t>
            </a:r>
          </a:p>
        </p:txBody>
      </p:sp>
      <p:sp>
        <p:nvSpPr>
          <p:cNvPr id="16506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506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38"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99139"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499140"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499142" name="Text Box 6"/>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17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وَأَنْجَزَ وَعْدَهُ،</a:t>
            </a:r>
            <a:r>
              <a:rPr lang="en-US" altLang="en-US" sz="5400" b="1">
                <a:solidFill>
                  <a:srgbClr val="000066"/>
                </a:solidFill>
                <a:cs typeface="Simplified Arabic" panose="02020603050405020304" pitchFamily="18" charset="-78"/>
              </a:rPr>
              <a:t> </a:t>
            </a:r>
          </a:p>
        </p:txBody>
      </p:sp>
      <p:sp>
        <p:nvSpPr>
          <p:cNvPr id="16517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fulfilled his promises, </a:t>
            </a:r>
          </a:p>
        </p:txBody>
      </p:sp>
      <p:sp>
        <p:nvSpPr>
          <p:cNvPr id="16517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517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7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وَلَزِمَ عَهْدَهُ،</a:t>
            </a:r>
            <a:r>
              <a:rPr lang="en-US" altLang="en-US" sz="5400" b="1">
                <a:solidFill>
                  <a:srgbClr val="000066"/>
                </a:solidFill>
                <a:cs typeface="Simplified Arabic" panose="02020603050405020304" pitchFamily="18" charset="-78"/>
              </a:rPr>
              <a:t> </a:t>
            </a:r>
          </a:p>
        </p:txBody>
      </p:sp>
      <p:sp>
        <p:nvSpPr>
          <p:cNvPr id="16527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made his covenants, </a:t>
            </a:r>
          </a:p>
        </p:txBody>
      </p:sp>
      <p:sp>
        <p:nvSpPr>
          <p:cNvPr id="16527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527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37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وَاحْتَذَى مِثَالَهُ،</a:t>
            </a:r>
            <a:r>
              <a:rPr lang="en-US" altLang="en-US" sz="5400" b="1">
                <a:solidFill>
                  <a:srgbClr val="000066"/>
                </a:solidFill>
                <a:cs typeface="Simplified Arabic" panose="02020603050405020304" pitchFamily="18" charset="-78"/>
              </a:rPr>
              <a:t> </a:t>
            </a:r>
          </a:p>
        </p:txBody>
      </p:sp>
      <p:sp>
        <p:nvSpPr>
          <p:cNvPr id="16537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followed his example, </a:t>
            </a:r>
          </a:p>
        </p:txBody>
      </p:sp>
      <p:sp>
        <p:nvSpPr>
          <p:cNvPr id="16537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537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وَحَفِظَ وَصِيَّتَهُ،</a:t>
            </a:r>
            <a:r>
              <a:rPr lang="en-US" altLang="en-US" sz="5400" b="1">
                <a:solidFill>
                  <a:srgbClr val="000066"/>
                </a:solidFill>
                <a:cs typeface="Simplified Arabic" panose="02020603050405020304" pitchFamily="18" charset="-78"/>
              </a:rPr>
              <a:t> </a:t>
            </a:r>
          </a:p>
        </p:txBody>
      </p:sp>
      <p:sp>
        <p:nvSpPr>
          <p:cNvPr id="16547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abode by his will. </a:t>
            </a:r>
          </a:p>
        </p:txBody>
      </p:sp>
      <p:sp>
        <p:nvSpPr>
          <p:cNvPr id="16547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547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8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وَحِينَ وَجَدَ أَنْصَاراً نَهَضَ مُسْتَقِلاً بِأَعْبَاءِ الْخِلافَةِ،</a:t>
            </a:r>
            <a:r>
              <a:rPr lang="en-US" altLang="en-US" sz="5400" b="1">
                <a:solidFill>
                  <a:srgbClr val="000066"/>
                </a:solidFill>
                <a:cs typeface="Simplified Arabic" panose="02020603050405020304" pitchFamily="18" charset="-78"/>
              </a:rPr>
              <a:t> </a:t>
            </a:r>
          </a:p>
        </p:txBody>
      </p:sp>
      <p:sp>
        <p:nvSpPr>
          <p:cNvPr id="16558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when he could find supporters, he undertook burdens of the position of leadership (caliphate), </a:t>
            </a:r>
          </a:p>
        </p:txBody>
      </p:sp>
      <p:sp>
        <p:nvSpPr>
          <p:cNvPr id="16558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558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مُضْطَلِعاً بِأَثْقَالِ الإمَامَةِ،</a:t>
            </a:r>
            <a:r>
              <a:rPr lang="en-US" altLang="en-US" sz="5400" b="1">
                <a:solidFill>
                  <a:srgbClr val="000066"/>
                </a:solidFill>
                <a:cs typeface="Simplified Arabic" panose="02020603050405020304" pitchFamily="18" charset="-78"/>
              </a:rPr>
              <a:t> </a:t>
            </a:r>
          </a:p>
        </p:txBody>
      </p:sp>
      <p:sp>
        <p:nvSpPr>
          <p:cNvPr id="16568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assumed the loads of Imamate. </a:t>
            </a:r>
          </a:p>
        </p:txBody>
      </p:sp>
      <p:sp>
        <p:nvSpPr>
          <p:cNvPr id="16568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568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78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فَنَصَبَ رَايَةَ الْهُدَى فِي عِبَادِكَ،</a:t>
            </a:r>
            <a:r>
              <a:rPr lang="en-US" altLang="en-US" sz="5400" b="1">
                <a:solidFill>
                  <a:srgbClr val="000066"/>
                </a:solidFill>
                <a:cs typeface="Simplified Arabic" panose="02020603050405020304" pitchFamily="18" charset="-78"/>
              </a:rPr>
              <a:t> </a:t>
            </a:r>
          </a:p>
        </p:txBody>
      </p:sp>
      <p:sp>
        <p:nvSpPr>
          <p:cNvPr id="16578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He thus hoisted the flag of true guidance among Your servants, </a:t>
            </a:r>
          </a:p>
        </p:txBody>
      </p:sp>
      <p:sp>
        <p:nvSpPr>
          <p:cNvPr id="16578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578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وَنَشَرَ ثَوْبَ الأمْنِ فِي بِلادِكَ،</a:t>
            </a:r>
            <a:r>
              <a:rPr lang="en-US" altLang="en-US" sz="5400" b="1">
                <a:solidFill>
                  <a:srgbClr val="000066"/>
                </a:solidFill>
                <a:cs typeface="Simplified Arabic" panose="02020603050405020304" pitchFamily="18" charset="-78"/>
              </a:rPr>
              <a:t> </a:t>
            </a:r>
          </a:p>
        </p:txBody>
      </p:sp>
      <p:sp>
        <p:nvSpPr>
          <p:cNvPr id="16588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spread the dress of security in Your lands, </a:t>
            </a:r>
          </a:p>
        </p:txBody>
      </p:sp>
      <p:sp>
        <p:nvSpPr>
          <p:cNvPr id="16588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588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9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وَبَسَطَ الْعَدْلَ فِي بَرِيَّتِكَ،</a:t>
            </a:r>
            <a:r>
              <a:rPr lang="en-US" altLang="en-US" sz="5400" b="1">
                <a:solidFill>
                  <a:srgbClr val="000066"/>
                </a:solidFill>
                <a:cs typeface="Simplified Arabic" panose="02020603050405020304" pitchFamily="18" charset="-78"/>
              </a:rPr>
              <a:t> </a:t>
            </a:r>
          </a:p>
        </p:txBody>
      </p:sp>
      <p:sp>
        <p:nvSpPr>
          <p:cNvPr id="16599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extended justice among Your creatures, </a:t>
            </a:r>
          </a:p>
        </p:txBody>
      </p:sp>
      <p:sp>
        <p:nvSpPr>
          <p:cNvPr id="16599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599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وَحَكَمَ بِكِتَابِكَ فِي خَلِيقَتِكَ،</a:t>
            </a:r>
            <a:r>
              <a:rPr lang="en-US" altLang="en-US" sz="5400" b="1">
                <a:solidFill>
                  <a:srgbClr val="000066"/>
                </a:solidFill>
                <a:cs typeface="Simplified Arabic" panose="02020603050405020304" pitchFamily="18" charset="-78"/>
              </a:rPr>
              <a:t> </a:t>
            </a:r>
          </a:p>
        </p:txBody>
      </p:sp>
      <p:sp>
        <p:nvSpPr>
          <p:cNvPr id="16609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judged according to Your Book among your beings, </a:t>
            </a:r>
          </a:p>
        </p:txBody>
      </p:sp>
      <p:sp>
        <p:nvSpPr>
          <p:cNvPr id="16609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609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8562" name="Text Box 2"/>
          <p:cNvSpPr txBox="1">
            <a:spLocks noChangeArrowheads="1"/>
          </p:cNvSpPr>
          <p:nvPr/>
        </p:nvSpPr>
        <p:spPr bwMode="auto">
          <a:xfrm>
            <a:off x="1763713" y="1827213"/>
            <a:ext cx="563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858563" name="Text Box 3"/>
          <p:cNvSpPr txBox="1">
            <a:spLocks noChangeArrowheads="1"/>
          </p:cNvSpPr>
          <p:nvPr/>
        </p:nvSpPr>
        <p:spPr bwMode="auto">
          <a:xfrm>
            <a:off x="17176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8585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58566" name="Text Box 6"/>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وَأَقَامَ الْحُدُودَ،</a:t>
            </a:r>
            <a:r>
              <a:rPr lang="en-US" altLang="en-US" sz="5400" b="1">
                <a:solidFill>
                  <a:srgbClr val="000066"/>
                </a:solidFill>
                <a:cs typeface="Simplified Arabic" panose="02020603050405020304" pitchFamily="18" charset="-78"/>
              </a:rPr>
              <a:t> </a:t>
            </a:r>
          </a:p>
        </p:txBody>
      </p:sp>
      <p:sp>
        <p:nvSpPr>
          <p:cNvPr id="16619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executed the laws, </a:t>
            </a:r>
          </a:p>
        </p:txBody>
      </p:sp>
      <p:sp>
        <p:nvSpPr>
          <p:cNvPr id="16619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619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29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وَقَمَعَ الْجُحُودَ،</a:t>
            </a:r>
            <a:r>
              <a:rPr lang="en-US" altLang="en-US" sz="5400" b="1">
                <a:solidFill>
                  <a:srgbClr val="000066"/>
                </a:solidFill>
                <a:cs typeface="Simplified Arabic" panose="02020603050405020304" pitchFamily="18" charset="-78"/>
              </a:rPr>
              <a:t> </a:t>
            </a:r>
          </a:p>
        </p:txBody>
      </p:sp>
      <p:sp>
        <p:nvSpPr>
          <p:cNvPr id="16629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suppressed unbelief, </a:t>
            </a:r>
          </a:p>
        </p:txBody>
      </p:sp>
      <p:sp>
        <p:nvSpPr>
          <p:cNvPr id="16629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629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40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وَقَوَّمَ الزَّيْغَ،</a:t>
            </a:r>
            <a:r>
              <a:rPr lang="en-US" altLang="en-US" sz="5400" b="1">
                <a:solidFill>
                  <a:srgbClr val="000066"/>
                </a:solidFill>
                <a:cs typeface="Simplified Arabic" panose="02020603050405020304" pitchFamily="18" charset="-78"/>
              </a:rPr>
              <a:t> </a:t>
            </a:r>
          </a:p>
        </p:txBody>
      </p:sp>
      <p:sp>
        <p:nvSpPr>
          <p:cNvPr id="16640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rectified the deviation, </a:t>
            </a:r>
          </a:p>
        </p:txBody>
      </p:sp>
      <p:sp>
        <p:nvSpPr>
          <p:cNvPr id="16640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640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0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وَسَكَّنَ الْغَمْرَةَ،</a:t>
            </a:r>
            <a:r>
              <a:rPr lang="en-US" altLang="en-US" sz="5400" b="1">
                <a:solidFill>
                  <a:srgbClr val="000066"/>
                </a:solidFill>
                <a:cs typeface="Simplified Arabic" panose="02020603050405020304" pitchFamily="18" charset="-78"/>
              </a:rPr>
              <a:t> </a:t>
            </a:r>
          </a:p>
        </p:txBody>
      </p:sp>
      <p:sp>
        <p:nvSpPr>
          <p:cNvPr id="16650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mollified the criticism, </a:t>
            </a:r>
          </a:p>
        </p:txBody>
      </p:sp>
      <p:sp>
        <p:nvSpPr>
          <p:cNvPr id="16650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650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60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وَأَبَادَ الْفَتْرَةَ،</a:t>
            </a:r>
            <a:r>
              <a:rPr lang="en-US" altLang="en-US" sz="5400" b="1">
                <a:solidFill>
                  <a:srgbClr val="000066"/>
                </a:solidFill>
                <a:cs typeface="Simplified Arabic" panose="02020603050405020304" pitchFamily="18" charset="-78"/>
              </a:rPr>
              <a:t> </a:t>
            </a:r>
          </a:p>
        </p:txBody>
      </p:sp>
      <p:sp>
        <p:nvSpPr>
          <p:cNvPr id="16660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eradicated lethargy, </a:t>
            </a:r>
          </a:p>
        </p:txBody>
      </p:sp>
      <p:sp>
        <p:nvSpPr>
          <p:cNvPr id="16660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660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70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وَسَدَّ الْفُرْجَةَ،</a:t>
            </a:r>
            <a:r>
              <a:rPr lang="en-US" altLang="en-US" sz="5400" b="1">
                <a:solidFill>
                  <a:srgbClr val="000066"/>
                </a:solidFill>
                <a:cs typeface="Simplified Arabic" panose="02020603050405020304" pitchFamily="18" charset="-78"/>
              </a:rPr>
              <a:t> </a:t>
            </a:r>
          </a:p>
        </p:txBody>
      </p:sp>
      <p:sp>
        <p:nvSpPr>
          <p:cNvPr id="16670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blocked the gap, </a:t>
            </a:r>
          </a:p>
        </p:txBody>
      </p:sp>
      <p:sp>
        <p:nvSpPr>
          <p:cNvPr id="16670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6707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0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وَقَتَلَ النَّاكِثَةَ وَالْقَاسِطَةَ وَالْمَارِقَةَ،</a:t>
            </a:r>
            <a:r>
              <a:rPr lang="en-US" altLang="en-US" sz="5400" b="1">
                <a:solidFill>
                  <a:srgbClr val="000066"/>
                </a:solidFill>
                <a:cs typeface="Simplified Arabic" panose="02020603050405020304" pitchFamily="18" charset="-78"/>
              </a:rPr>
              <a:t> </a:t>
            </a:r>
          </a:p>
        </p:txBody>
      </p:sp>
      <p:sp>
        <p:nvSpPr>
          <p:cNvPr id="16680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killed the preachers, the wrongdoers, and the apostates, </a:t>
            </a:r>
          </a:p>
        </p:txBody>
      </p:sp>
      <p:sp>
        <p:nvSpPr>
          <p:cNvPr id="16681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6810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وَلَمْ يَزَلْ عَلَى مِنْهَاجِ رَسُولِ اللّهِ صَلَّى اللّهُ عَلَيْهِ وَآلِهِ وَوَتِيرَتِهِ،</a:t>
            </a:r>
            <a:r>
              <a:rPr lang="en-US" altLang="en-US" sz="5400" b="1">
                <a:solidFill>
                  <a:srgbClr val="000066"/>
                </a:solidFill>
                <a:cs typeface="Simplified Arabic" panose="02020603050405020304" pitchFamily="18" charset="-78"/>
              </a:rPr>
              <a:t> </a:t>
            </a:r>
          </a:p>
        </p:txBody>
      </p:sp>
      <p:sp>
        <p:nvSpPr>
          <p:cNvPr id="16691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kept on following the course and tradition of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peace be upon him and his Household, </a:t>
            </a:r>
          </a:p>
        </p:txBody>
      </p:sp>
      <p:sp>
        <p:nvSpPr>
          <p:cNvPr id="16691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6912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01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وَلُطْفِ شَاكِلَتِهِ،</a:t>
            </a:r>
            <a:r>
              <a:rPr lang="en-US" altLang="en-US" sz="5400" b="1">
                <a:solidFill>
                  <a:srgbClr val="000066"/>
                </a:solidFill>
                <a:cs typeface="Simplified Arabic" panose="02020603050405020304" pitchFamily="18" charset="-78"/>
              </a:rPr>
              <a:t> </a:t>
            </a:r>
          </a:p>
        </p:txBody>
      </p:sp>
      <p:sp>
        <p:nvSpPr>
          <p:cNvPr id="16701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kept on following his excellent pattern, </a:t>
            </a:r>
          </a:p>
        </p:txBody>
      </p:sp>
      <p:sp>
        <p:nvSpPr>
          <p:cNvPr id="16701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7014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1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وَجَمَالِ سِيرَتِهِ،</a:t>
            </a:r>
            <a:r>
              <a:rPr lang="en-US" altLang="en-US" sz="5400" b="1">
                <a:solidFill>
                  <a:srgbClr val="000066"/>
                </a:solidFill>
                <a:cs typeface="Simplified Arabic" panose="02020603050405020304" pitchFamily="18" charset="-78"/>
              </a:rPr>
              <a:t> </a:t>
            </a:r>
          </a:p>
        </p:txBody>
      </p:sp>
      <p:sp>
        <p:nvSpPr>
          <p:cNvPr id="16711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kept on following his superb practice, </a:t>
            </a:r>
          </a:p>
        </p:txBody>
      </p:sp>
      <p:sp>
        <p:nvSpPr>
          <p:cNvPr id="16711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7117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subTitle" idx="1"/>
          </p:nvPr>
        </p:nvSpPr>
        <p:spPr>
          <a:xfrm>
            <a:off x="468313" y="260350"/>
            <a:ext cx="8280400" cy="360363"/>
          </a:xfrm>
          <a:gradFill rotWithShape="1">
            <a:gsLst>
              <a:gs pos="0">
                <a:srgbClr val="FFFF99"/>
              </a:gs>
              <a:gs pos="100000">
                <a:srgbClr val="FFFF99">
                  <a:gamma/>
                  <a:shade val="46275"/>
                  <a:invGamma/>
                </a:srgbClr>
              </a:gs>
            </a:gsLst>
            <a:lin ang="5400000" scaled="1"/>
          </a:gradFill>
          <a:ln/>
        </p:spPr>
        <p:txBody>
          <a:bodyPr/>
          <a:lstStyle/>
          <a:p>
            <a:pPr>
              <a:lnSpc>
                <a:spcPct val="80000"/>
              </a:lnSpc>
            </a:pPr>
            <a:r>
              <a:rPr lang="en-GB" altLang="en-US" sz="2000" b="1">
                <a:solidFill>
                  <a:srgbClr val="003399"/>
                </a:solidFill>
                <a:latin typeface="Trebuchet MS" panose="020B0603020202020204" pitchFamily="34" charset="0"/>
              </a:rPr>
              <a:t>A’maal for the night of Mab'ath </a:t>
            </a:r>
            <a:endParaRPr lang="en-US" altLang="en-US" sz="2000" b="1">
              <a:solidFill>
                <a:srgbClr val="003399"/>
              </a:solidFill>
              <a:latin typeface="Trebuchet MS" panose="020B0603020202020204" pitchFamily="34" charset="0"/>
            </a:endParaRPr>
          </a:p>
        </p:txBody>
      </p:sp>
      <p:sp>
        <p:nvSpPr>
          <p:cNvPr id="519172" name="Text Box 4"/>
          <p:cNvSpPr txBox="1">
            <a:spLocks noChangeArrowheads="1"/>
          </p:cNvSpPr>
          <p:nvPr/>
        </p:nvSpPr>
        <p:spPr bwMode="auto">
          <a:xfrm>
            <a:off x="468313" y="6207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What happened on this Holy Night</a:t>
            </a:r>
          </a:p>
        </p:txBody>
      </p:sp>
      <p:sp>
        <p:nvSpPr>
          <p:cNvPr id="519173" name="Rectangle 5"/>
          <p:cNvSpPr>
            <a:spLocks noChangeArrowheads="1"/>
          </p:cNvSpPr>
          <p:nvPr/>
        </p:nvSpPr>
        <p:spPr bwMode="auto">
          <a:xfrm>
            <a:off x="415925" y="1270000"/>
            <a:ext cx="8313738" cy="4362450"/>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800">
                <a:solidFill>
                  <a:srgbClr val="FFFF00"/>
                </a:solidFill>
              </a:rPr>
              <a:t>The ascension (Mi’raj) of the HOLY PROPHET (s)</a:t>
            </a:r>
          </a:p>
          <a:p>
            <a:endParaRPr lang="en-GB" altLang="en-US" sz="2800">
              <a:solidFill>
                <a:srgbClr val="FFFF00"/>
              </a:solidFill>
            </a:endParaRPr>
          </a:p>
          <a:p>
            <a:r>
              <a:rPr lang="en-US" altLang="en-US" sz="2800">
                <a:solidFill>
                  <a:srgbClr val="FFFF00"/>
                </a:solidFill>
              </a:rPr>
              <a:t>Mi'raj is a very important event in the history of Islam. </a:t>
            </a:r>
          </a:p>
          <a:p>
            <a:r>
              <a:rPr lang="en-US" altLang="en-US" sz="2800">
                <a:solidFill>
                  <a:srgbClr val="FFFF00"/>
                </a:solidFill>
              </a:rPr>
              <a:t>It is the occasion when Allah raised His beloved</a:t>
            </a:r>
          </a:p>
          <a:p>
            <a:r>
              <a:rPr lang="en-US" altLang="en-US" sz="2800">
                <a:solidFill>
                  <a:srgbClr val="FFFF00"/>
                </a:solidFill>
              </a:rPr>
              <a:t>Prophet (s) to the heavens and showed him the</a:t>
            </a:r>
          </a:p>
          <a:p>
            <a:r>
              <a:rPr lang="en-US" altLang="en-US" sz="2800">
                <a:solidFill>
                  <a:srgbClr val="FFFF00"/>
                </a:solidFill>
              </a:rPr>
              <a:t>marvels of His creations. This great honor had </a:t>
            </a:r>
          </a:p>
          <a:p>
            <a:r>
              <a:rPr lang="en-US" altLang="en-US" sz="2800">
                <a:solidFill>
                  <a:srgbClr val="FFFF00"/>
                </a:solidFill>
              </a:rPr>
              <a:t>never been given to any of Allah's other Prophets (s).</a:t>
            </a:r>
          </a:p>
          <a:p>
            <a:endParaRPr lang="en-US" altLang="en-US" sz="2800">
              <a:solidFill>
                <a:srgbClr val="FFFF00"/>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2" name="Rectangle 4"/>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رَسُولَ اللّهِ،</a:t>
            </a:r>
            <a:endParaRPr lang="en-US" altLang="en-US" sz="5400" b="1">
              <a:solidFill>
                <a:srgbClr val="000066"/>
              </a:solidFill>
              <a:cs typeface="Simplified Arabic" panose="02020603050405020304" pitchFamily="18" charset="-78"/>
            </a:endParaRPr>
          </a:p>
        </p:txBody>
      </p:sp>
      <p:sp>
        <p:nvSpPr>
          <p:cNvPr id="1210373" name="Rectangle 5"/>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Messenger of Allah. </a:t>
            </a:r>
          </a:p>
        </p:txBody>
      </p:sp>
      <p:sp>
        <p:nvSpPr>
          <p:cNvPr id="1210374" name="Rectangle 6"/>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10375" name="Text Box 7"/>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مُقْتَدِياً بِسُنَّتِهِ،</a:t>
            </a:r>
            <a:r>
              <a:rPr lang="en-US" altLang="en-US" sz="5400" b="1">
                <a:solidFill>
                  <a:srgbClr val="000066"/>
                </a:solidFill>
                <a:cs typeface="Simplified Arabic" panose="02020603050405020304" pitchFamily="18" charset="-78"/>
              </a:rPr>
              <a:t> </a:t>
            </a:r>
          </a:p>
        </p:txBody>
      </p:sp>
      <p:sp>
        <p:nvSpPr>
          <p:cNvPr id="16721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imitated his convention, </a:t>
            </a:r>
          </a:p>
        </p:txBody>
      </p:sp>
      <p:sp>
        <p:nvSpPr>
          <p:cNvPr id="16721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7219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مُتَعَلِّقاً بِهِمَّتِهِ،</a:t>
            </a:r>
            <a:r>
              <a:rPr lang="en-US" altLang="en-US" sz="5400" b="1">
                <a:solidFill>
                  <a:srgbClr val="000066"/>
                </a:solidFill>
                <a:cs typeface="Simplified Arabic" panose="02020603050405020304" pitchFamily="18" charset="-78"/>
              </a:rPr>
              <a:t> </a:t>
            </a:r>
          </a:p>
        </p:txBody>
      </p:sp>
      <p:sp>
        <p:nvSpPr>
          <p:cNvPr id="16732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held fast to his morale, </a:t>
            </a:r>
          </a:p>
        </p:txBody>
      </p:sp>
      <p:sp>
        <p:nvSpPr>
          <p:cNvPr id="16732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732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42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مُبَاشِراً لِطَرِيقَتِهِ،</a:t>
            </a:r>
            <a:r>
              <a:rPr lang="en-US" altLang="en-US" sz="5400" b="1">
                <a:solidFill>
                  <a:srgbClr val="000066"/>
                </a:solidFill>
                <a:cs typeface="Simplified Arabic" panose="02020603050405020304" pitchFamily="18" charset="-78"/>
              </a:rPr>
              <a:t> </a:t>
            </a:r>
          </a:p>
        </p:txBody>
      </p:sp>
      <p:sp>
        <p:nvSpPr>
          <p:cNvPr id="16742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copied his way (of treating with matters). </a:t>
            </a:r>
          </a:p>
        </p:txBody>
      </p:sp>
      <p:sp>
        <p:nvSpPr>
          <p:cNvPr id="16742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742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2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وَأَمْثِلَتُهُ نَصْبُ عَيْنَيْهِ</a:t>
            </a:r>
            <a:r>
              <a:rPr lang="en-US" altLang="en-US" sz="5400" b="1">
                <a:solidFill>
                  <a:srgbClr val="000066"/>
                </a:solidFill>
                <a:cs typeface="Simplified Arabic" panose="02020603050405020304" pitchFamily="18" charset="-78"/>
              </a:rPr>
              <a:t> </a:t>
            </a:r>
          </a:p>
        </p:txBody>
      </p:sp>
      <p:sp>
        <p:nvSpPr>
          <p:cNvPr id="16752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always noticed the Prophet</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deeds as if they were before his eyes, </a:t>
            </a:r>
          </a:p>
        </p:txBody>
      </p:sp>
      <p:sp>
        <p:nvSpPr>
          <p:cNvPr id="16752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7526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2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يَحْمِلُ عِبَادَكَ عَلَيْهَا</a:t>
            </a:r>
            <a:r>
              <a:rPr lang="en-US" altLang="en-US" sz="5400" b="1">
                <a:solidFill>
                  <a:srgbClr val="000066"/>
                </a:solidFill>
                <a:cs typeface="Simplified Arabic" panose="02020603050405020304" pitchFamily="18" charset="-78"/>
              </a:rPr>
              <a:t> </a:t>
            </a:r>
          </a:p>
        </p:txBody>
      </p:sp>
      <p:sp>
        <p:nvSpPr>
          <p:cNvPr id="16762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thus ordered Your servants to copy these deeds, </a:t>
            </a:r>
          </a:p>
        </p:txBody>
      </p:sp>
      <p:sp>
        <p:nvSpPr>
          <p:cNvPr id="16762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762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وَيَدْعُوهُمْ إِلَيْهَا</a:t>
            </a:r>
            <a:r>
              <a:rPr lang="en-US" altLang="en-US" sz="5400" b="1">
                <a:solidFill>
                  <a:srgbClr val="000066"/>
                </a:solidFill>
                <a:cs typeface="Simplified Arabic" panose="02020603050405020304" pitchFamily="18" charset="-78"/>
              </a:rPr>
              <a:t> </a:t>
            </a:r>
          </a:p>
        </p:txBody>
      </p:sp>
      <p:sp>
        <p:nvSpPr>
          <p:cNvPr id="16773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invited them to imitate these deeds, </a:t>
            </a:r>
          </a:p>
        </p:txBody>
      </p:sp>
      <p:sp>
        <p:nvSpPr>
          <p:cNvPr id="16773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7731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83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إِلَى أَنْ خُضِبَتْ شَيْبَتُهُ مِنْ دَمِ رَأْسِهِ. </a:t>
            </a:r>
            <a:endParaRPr lang="en-US" altLang="en-US" sz="5400" b="1">
              <a:solidFill>
                <a:srgbClr val="000066"/>
              </a:solidFill>
              <a:cs typeface="Simplified Arabic" panose="02020603050405020304" pitchFamily="18" charset="-78"/>
            </a:endParaRPr>
          </a:p>
        </p:txBody>
      </p:sp>
      <p:sp>
        <p:nvSpPr>
          <p:cNvPr id="16783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Until his white beard was dyed with the blood of his head. </a:t>
            </a:r>
          </a:p>
        </p:txBody>
      </p:sp>
      <p:sp>
        <p:nvSpPr>
          <p:cNvPr id="16783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7834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اللّهُمَّ فَكَمَا لَمْ يُؤْثِرْ فِي طَاعَتِكَ شَكّاً عَلَى يَقِينٍ،</a:t>
            </a:r>
            <a:r>
              <a:rPr lang="en-US" altLang="en-US" sz="5400" b="1">
                <a:solidFill>
                  <a:srgbClr val="000066"/>
                </a:solidFill>
                <a:cs typeface="Simplified Arabic" panose="02020603050405020304" pitchFamily="18" charset="-78"/>
              </a:rPr>
              <a:t> </a:t>
            </a:r>
          </a:p>
        </p:txBody>
      </p:sp>
      <p:sp>
        <p:nvSpPr>
          <p:cNvPr id="16793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As he never preferred a dubious matter to a certain one for the sake of obeying You, </a:t>
            </a:r>
          </a:p>
        </p:txBody>
      </p:sp>
      <p:sp>
        <p:nvSpPr>
          <p:cNvPr id="16793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793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وَلَمْ يُشْرِكْ بِكَ طَرْفَةَ عَيْنٍ</a:t>
            </a:r>
            <a:r>
              <a:rPr lang="en-US" altLang="en-US" sz="5400" b="1">
                <a:solidFill>
                  <a:srgbClr val="000066"/>
                </a:solidFill>
                <a:cs typeface="Simplified Arabic" panose="02020603050405020304" pitchFamily="18" charset="-78"/>
              </a:rPr>
              <a:t> </a:t>
            </a:r>
          </a:p>
        </p:txBody>
      </p:sp>
      <p:sp>
        <p:nvSpPr>
          <p:cNvPr id="16803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as he never associated anyone with You even for a twinkling of an eye, </a:t>
            </a:r>
          </a:p>
        </p:txBody>
      </p:sp>
      <p:sp>
        <p:nvSpPr>
          <p:cNvPr id="16803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803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صَلِّ عَلَيْهِ صَلاةً زَاكِيَةً نَامِيَةً</a:t>
            </a:r>
            <a:r>
              <a:rPr lang="en-US" altLang="en-US" sz="5400" b="1">
                <a:solidFill>
                  <a:srgbClr val="000066"/>
                </a:solidFill>
                <a:cs typeface="Simplified Arabic" panose="02020603050405020304" pitchFamily="18" charset="-78"/>
              </a:rPr>
              <a:t> </a:t>
            </a:r>
          </a:p>
        </p:txBody>
      </p:sp>
      <p:sp>
        <p:nvSpPr>
          <p:cNvPr id="16814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Please send upon him growing and increasing blessings, </a:t>
            </a:r>
          </a:p>
        </p:txBody>
      </p:sp>
      <p:sp>
        <p:nvSpPr>
          <p:cNvPr id="16814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814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نَبِيَّ اللّهِ،</a:t>
            </a:r>
            <a:r>
              <a:rPr lang="en-US" altLang="en-US" sz="5400" b="1">
                <a:solidFill>
                  <a:srgbClr val="000066"/>
                </a:solidFill>
                <a:cs typeface="Simplified Arabic" panose="02020603050405020304" pitchFamily="18" charset="-78"/>
              </a:rPr>
              <a:t> </a:t>
            </a:r>
          </a:p>
        </p:txBody>
      </p:sp>
      <p:sp>
        <p:nvSpPr>
          <p:cNvPr id="13588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Prophet of Allah. </a:t>
            </a:r>
          </a:p>
        </p:txBody>
      </p:sp>
      <p:sp>
        <p:nvSpPr>
          <p:cNvPr id="13588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5885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يَلْحَقُ بِهَا دَرَجَةَ النُّبُوَّةِ فِي جَنَّتِكَ،</a:t>
            </a:r>
            <a:r>
              <a:rPr lang="en-US" altLang="en-US" sz="5400" b="1">
                <a:solidFill>
                  <a:srgbClr val="000066"/>
                </a:solidFill>
                <a:cs typeface="Simplified Arabic" panose="02020603050405020304" pitchFamily="18" charset="-78"/>
              </a:rPr>
              <a:t> </a:t>
            </a:r>
          </a:p>
        </p:txBody>
      </p:sp>
      <p:sp>
        <p:nvSpPr>
          <p:cNvPr id="16824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Due to which he may join the position of Prophethood in Your Paradise, </a:t>
            </a:r>
          </a:p>
        </p:txBody>
      </p:sp>
      <p:sp>
        <p:nvSpPr>
          <p:cNvPr id="16824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824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وَبَلِّغْهُ مِنَّا تَحِيَّةً وَسَلاماً،</a:t>
            </a:r>
            <a:r>
              <a:rPr lang="en-US" altLang="en-US" sz="5400" b="1">
                <a:solidFill>
                  <a:srgbClr val="000066"/>
                </a:solidFill>
                <a:cs typeface="Simplified Arabic" panose="02020603050405020304" pitchFamily="18" charset="-78"/>
              </a:rPr>
              <a:t> </a:t>
            </a:r>
          </a:p>
        </p:txBody>
      </p:sp>
      <p:sp>
        <p:nvSpPr>
          <p:cNvPr id="16834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convey our greetings and compliments to him </a:t>
            </a:r>
          </a:p>
        </p:txBody>
      </p:sp>
      <p:sp>
        <p:nvSpPr>
          <p:cNvPr id="16834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834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44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وَآتِنَا مِنْ لَدُنْكَ فِي مُوَالاتِهِ فَضْلاً وَإِحْسَاناً</a:t>
            </a:r>
            <a:r>
              <a:rPr lang="en-US" altLang="en-US" sz="5400" b="1">
                <a:solidFill>
                  <a:srgbClr val="000066"/>
                </a:solidFill>
                <a:cs typeface="Simplified Arabic" panose="02020603050405020304" pitchFamily="18" charset="-78"/>
              </a:rPr>
              <a:t> </a:t>
            </a:r>
          </a:p>
        </p:txBody>
      </p:sp>
      <p:sp>
        <p:nvSpPr>
          <p:cNvPr id="16844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on account of our allegiance to his leadership, please give us from You favor and kindness, </a:t>
            </a:r>
          </a:p>
        </p:txBody>
      </p:sp>
      <p:sp>
        <p:nvSpPr>
          <p:cNvPr id="16844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844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وَمَغْفِرَةً وَرِضْوَاناً،</a:t>
            </a:r>
            <a:r>
              <a:rPr lang="en-US" altLang="en-US" sz="5400" b="1">
                <a:solidFill>
                  <a:srgbClr val="000066"/>
                </a:solidFill>
                <a:cs typeface="Simplified Arabic" panose="02020603050405020304" pitchFamily="18" charset="-78"/>
              </a:rPr>
              <a:t> </a:t>
            </a:r>
          </a:p>
        </p:txBody>
      </p:sp>
      <p:sp>
        <p:nvSpPr>
          <p:cNvPr id="16855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forgiveness and pleasure. </a:t>
            </a:r>
          </a:p>
        </p:txBody>
      </p:sp>
      <p:sp>
        <p:nvSpPr>
          <p:cNvPr id="16855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855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65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إِنَّكَ ذُو الْفَضْلِ الْجَسِيمِ،</a:t>
            </a:r>
            <a:r>
              <a:rPr lang="en-US" altLang="en-US" sz="5400" b="1">
                <a:solidFill>
                  <a:srgbClr val="000066"/>
                </a:solidFill>
                <a:cs typeface="Simplified Arabic" panose="02020603050405020304" pitchFamily="18" charset="-78"/>
              </a:rPr>
              <a:t> </a:t>
            </a:r>
          </a:p>
        </p:txBody>
      </p:sp>
      <p:sp>
        <p:nvSpPr>
          <p:cNvPr id="16865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are verily the Lord of enormous favor. </a:t>
            </a:r>
          </a:p>
        </p:txBody>
      </p:sp>
      <p:sp>
        <p:nvSpPr>
          <p:cNvPr id="16865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865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75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r>
              <a:rPr lang="ar-SA" altLang="en-US" sz="5400" b="1">
                <a:solidFill>
                  <a:srgbClr val="000066"/>
                </a:solidFill>
                <a:cs typeface="Simplified Arabic" panose="02020603050405020304" pitchFamily="18" charset="-78"/>
              </a:rPr>
              <a:t>بِرَحْمَتِكَ يَا أَرْحَمَ الرَّاحِمِينَ.</a:t>
            </a:r>
            <a:r>
              <a:rPr lang="en-US" altLang="en-US" sz="5400" b="1">
                <a:solidFill>
                  <a:srgbClr val="000066"/>
                </a:solidFill>
                <a:cs typeface="Simplified Arabic" panose="02020603050405020304" pitchFamily="18" charset="-78"/>
              </a:rPr>
              <a:t> </a:t>
            </a:r>
          </a:p>
        </p:txBody>
      </p:sp>
      <p:sp>
        <p:nvSpPr>
          <p:cNvPr id="16875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Out of Your mercy, O the most Merciful of all those who show mercy. </a:t>
            </a:r>
          </a:p>
        </p:txBody>
      </p:sp>
      <p:sp>
        <p:nvSpPr>
          <p:cNvPr id="16875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6875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3810"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83812" name="Rectangle 4"/>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783813" name="Rectangle 5"/>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783814" name="Text Box 6"/>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15491"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15492" name="Text Box 4"/>
          <p:cNvSpPr txBox="1">
            <a:spLocks noChangeArrowheads="1"/>
          </p:cNvSpPr>
          <p:nvPr/>
        </p:nvSpPr>
        <p:spPr bwMode="auto">
          <a:xfrm>
            <a:off x="755650" y="1719263"/>
            <a:ext cx="7561263" cy="4302125"/>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en-US" sz="4600" i="1">
                <a:solidFill>
                  <a:srgbClr val="FFFF00"/>
                </a:solidFill>
              </a:rPr>
              <a:t>Please recite 2 Rakats Namaaze</a:t>
            </a:r>
          </a:p>
          <a:p>
            <a:r>
              <a:rPr lang="nl-NL" altLang="en-US" sz="4600" i="1">
                <a:solidFill>
                  <a:srgbClr val="FFFF00"/>
                </a:solidFill>
              </a:rPr>
              <a:t>Hadiya Ziyarat followed by</a:t>
            </a:r>
          </a:p>
          <a:p>
            <a:r>
              <a:rPr lang="en-US" altLang="en-US" sz="4600" i="1">
                <a:solidFill>
                  <a:srgbClr val="FFFF00"/>
                </a:solidFill>
              </a:rPr>
              <a:t>Tasbih al-Zahrá </a:t>
            </a:r>
            <a:r>
              <a:rPr lang="nl-NL" altLang="en-US" sz="4600" i="1">
                <a:solidFill>
                  <a:srgbClr val="FFFF00"/>
                </a:solidFill>
              </a:rPr>
              <a:t>(á)</a:t>
            </a:r>
          </a:p>
          <a:p>
            <a:endParaRPr lang="en-GB" altLang="en-US" sz="4600" i="1">
              <a:solidFill>
                <a:srgbClr val="FFFF00"/>
              </a:solidFill>
            </a:endParaRPr>
          </a:p>
        </p:txBody>
      </p:sp>
      <p:sp>
        <p:nvSpPr>
          <p:cNvPr id="121549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Namaaze Hadiya Ziarat</a:t>
            </a:r>
          </a:p>
        </p:txBody>
      </p:sp>
    </p:spTree>
  </p:cSld>
  <p:clrMapOvr>
    <a:masterClrMapping/>
  </p:clrMapOvr>
  <p:transition>
    <p:fade/>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16515"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16516" name="Text Box 4"/>
          <p:cNvSpPr txBox="1">
            <a:spLocks noChangeArrowheads="1"/>
          </p:cNvSpPr>
          <p:nvPr/>
        </p:nvSpPr>
        <p:spPr bwMode="auto">
          <a:xfrm>
            <a:off x="900113" y="2276475"/>
            <a:ext cx="7343775" cy="2287588"/>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en-US" sz="4800" i="1">
                <a:solidFill>
                  <a:srgbClr val="FFFF00"/>
                </a:solidFill>
              </a:rPr>
              <a:t>Short Dua</a:t>
            </a:r>
          </a:p>
          <a:p>
            <a:r>
              <a:rPr lang="nl-NL" altLang="en-US" sz="4800" i="1">
                <a:solidFill>
                  <a:srgbClr val="FFFF00"/>
                </a:solidFill>
              </a:rPr>
              <a:t>after reciting </a:t>
            </a:r>
          </a:p>
          <a:p>
            <a:r>
              <a:rPr lang="en-US" altLang="en-US" sz="4800" i="1">
                <a:solidFill>
                  <a:srgbClr val="FFFF00"/>
                </a:solidFill>
              </a:rPr>
              <a:t>Tasbih al-Zahrá </a:t>
            </a:r>
            <a:r>
              <a:rPr lang="nl-NL" altLang="en-US" sz="4800" i="1">
                <a:solidFill>
                  <a:srgbClr val="FFFF00"/>
                </a:solidFill>
              </a:rPr>
              <a:t>(á)</a:t>
            </a:r>
          </a:p>
        </p:txBody>
      </p:sp>
      <p:sp>
        <p:nvSpPr>
          <p:cNvPr id="121651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8" name="Rectangle 6"/>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30759" name="Text Box 7"/>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
        <p:nvSpPr>
          <p:cNvPr id="330760" name="Rectangle 8"/>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330761" name="Rectangle 9"/>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مُحَمَّدُ بْنَ عَبْدِاللّهِ،</a:t>
            </a:r>
            <a:r>
              <a:rPr lang="en-US" altLang="en-US" sz="5400" b="1">
                <a:solidFill>
                  <a:srgbClr val="000066"/>
                </a:solidFill>
                <a:cs typeface="Simplified Arabic" panose="02020603050405020304" pitchFamily="18" charset="-78"/>
              </a:rPr>
              <a:t> </a:t>
            </a:r>
          </a:p>
        </p:txBody>
      </p:sp>
      <p:sp>
        <p:nvSpPr>
          <p:cNvPr id="13598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Muhammad ibn `Abdullah. </a:t>
            </a:r>
          </a:p>
        </p:txBody>
      </p:sp>
      <p:sp>
        <p:nvSpPr>
          <p:cNvPr id="13598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5987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882" name="Text Box 2"/>
          <p:cNvSpPr txBox="1">
            <a:spLocks noChangeArrowheads="1"/>
          </p:cNvSpPr>
          <p:nvPr/>
        </p:nvSpPr>
        <p:spPr bwMode="auto">
          <a:xfrm>
            <a:off x="1763713" y="1827213"/>
            <a:ext cx="563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786883" name="Text Box 3"/>
          <p:cNvSpPr txBox="1">
            <a:spLocks noChangeArrowheads="1"/>
          </p:cNvSpPr>
          <p:nvPr/>
        </p:nvSpPr>
        <p:spPr bwMode="auto">
          <a:xfrm>
            <a:off x="17176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7868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86886" name="Text Box 6"/>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إِنَّكَ بَشَّرْتَنِي عَلَى لِسَانِ نَبِيِّكَ وَرَسُولِكَ</a:t>
            </a:r>
            <a:r>
              <a:rPr lang="en-US" altLang="en-US" sz="5400" b="1">
                <a:solidFill>
                  <a:srgbClr val="000066"/>
                </a:solidFill>
                <a:cs typeface="Simplified Arabic" panose="02020603050405020304" pitchFamily="18" charset="-78"/>
              </a:rPr>
              <a:t> </a:t>
            </a:r>
          </a:p>
        </p:txBody>
      </p:sp>
      <p:sp>
        <p:nvSpPr>
          <p:cNvPr id="17858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You have conveyed to me glad tidings through Your Prophet and Messenger, </a:t>
            </a:r>
          </a:p>
        </p:txBody>
      </p:sp>
      <p:sp>
        <p:nvSpPr>
          <p:cNvPr id="17858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85862" name="Text Box 6"/>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مُحَمَّدٍ صَلَوَاتُكَ عَلَيْهِ وَآلِهِ</a:t>
            </a:r>
            <a:r>
              <a:rPr lang="en-US" altLang="en-US" sz="5400" b="1">
                <a:solidFill>
                  <a:srgbClr val="000066"/>
                </a:solidFill>
                <a:cs typeface="Simplified Arabic" panose="02020603050405020304" pitchFamily="18" charset="-78"/>
              </a:rPr>
              <a:t> </a:t>
            </a:r>
          </a:p>
        </p:txBody>
      </p:sp>
      <p:sp>
        <p:nvSpPr>
          <p:cNvPr id="17879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Muhammad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Your peace be upon him and his Household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a:t>
            </a:r>
          </a:p>
        </p:txBody>
      </p:sp>
      <p:sp>
        <p:nvSpPr>
          <p:cNvPr id="17879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8790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89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فَقُلْتَ: (وَبَشِّرِ الَّذِينَ آمَنُوَا أَنَّ لَهُمْ قَدَمَ صِدْقٍ عِنْدَ رَبِّهِمْ.)</a:t>
            </a:r>
            <a:r>
              <a:rPr lang="en-US" altLang="en-US" sz="5400" b="1">
                <a:solidFill>
                  <a:srgbClr val="000066"/>
                </a:solidFill>
                <a:cs typeface="Simplified Arabic" panose="02020603050405020304" pitchFamily="18" charset="-78"/>
              </a:rPr>
              <a:t> </a:t>
            </a:r>
          </a:p>
        </p:txBody>
      </p:sp>
      <p:sp>
        <p:nvSpPr>
          <p:cNvPr id="17889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As You said, </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And give good news to those who believe that theirs is a footing of firmness with their Lord.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a:t>
            </a:r>
          </a:p>
        </p:txBody>
      </p:sp>
      <p:sp>
        <p:nvSpPr>
          <p:cNvPr id="17889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8893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وَإِنِّي مُؤْمِنٌ بِجَمِيعِ أَنْبِيَائِكَ وَرُسُلِكَ صَلَوَاتُكَ عَلَيْهِمْ،</a:t>
            </a:r>
            <a:r>
              <a:rPr lang="en-US" altLang="en-US" sz="5400" b="1">
                <a:solidFill>
                  <a:srgbClr val="000066"/>
                </a:solidFill>
                <a:cs typeface="Simplified Arabic" panose="02020603050405020304" pitchFamily="18" charset="-78"/>
              </a:rPr>
              <a:t> </a:t>
            </a:r>
          </a:p>
        </p:txBody>
      </p:sp>
      <p:sp>
        <p:nvSpPr>
          <p:cNvPr id="17899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Indeed, I believe in all Your Prophets and Messengers</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Your blessings be upon them. </a:t>
            </a:r>
          </a:p>
        </p:txBody>
      </p:sp>
      <p:sp>
        <p:nvSpPr>
          <p:cNvPr id="17899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8995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09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فَلا تَقِفْنِي بَعْدَ مَعْرِفَتِهِمْ مَوْقِفاً تَفْضَحُنِي فِيهِ عَلَى رُؤُوسِ الأشْهَادِ،</a:t>
            </a:r>
            <a:r>
              <a:rPr lang="en-US" altLang="en-US" sz="5400" b="1">
                <a:solidFill>
                  <a:srgbClr val="000066"/>
                </a:solidFill>
                <a:cs typeface="Simplified Arabic" panose="02020603050405020304" pitchFamily="18" charset="-78"/>
              </a:rPr>
              <a:t> </a:t>
            </a:r>
          </a:p>
        </p:txBody>
      </p:sp>
      <p:sp>
        <p:nvSpPr>
          <p:cNvPr id="17909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(please) do not cause me, after my recognition of them, to be in a situation due to which You expose me in the presence of the Witnesses; </a:t>
            </a:r>
          </a:p>
        </p:txBody>
      </p:sp>
      <p:sp>
        <p:nvSpPr>
          <p:cNvPr id="17909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9098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بَلْ قِفْنِي مَعَهُمْ وَتَوَفَّنِي عَلَى التَّصْدِيقِ بِهِمْ. </a:t>
            </a:r>
            <a:endParaRPr lang="en-US" altLang="en-US" sz="5400" b="1">
              <a:solidFill>
                <a:srgbClr val="000066"/>
              </a:solidFill>
              <a:cs typeface="Simplified Arabic" panose="02020603050405020304" pitchFamily="18" charset="-78"/>
            </a:endParaRPr>
          </a:p>
        </p:txBody>
      </p:sp>
      <p:sp>
        <p:nvSpPr>
          <p:cNvPr id="17920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Rather, (please) include me with them and make me die while I give them credence. </a:t>
            </a:r>
          </a:p>
        </p:txBody>
      </p:sp>
      <p:sp>
        <p:nvSpPr>
          <p:cNvPr id="17920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9200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30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وَأَنْتَ خَصَصْتَهُمْ بِكَرَامَتِكَ،</a:t>
            </a:r>
            <a:r>
              <a:rPr lang="en-US" altLang="en-US" sz="5400" b="1">
                <a:solidFill>
                  <a:srgbClr val="000066"/>
                </a:solidFill>
                <a:cs typeface="Simplified Arabic" panose="02020603050405020304" pitchFamily="18" charset="-78"/>
              </a:rPr>
              <a:t> </a:t>
            </a:r>
          </a:p>
        </p:txBody>
      </p:sp>
      <p:sp>
        <p:nvSpPr>
          <p:cNvPr id="17930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You have also bestowed upon them exclusive honor from You, </a:t>
            </a:r>
          </a:p>
        </p:txBody>
      </p:sp>
      <p:sp>
        <p:nvSpPr>
          <p:cNvPr id="17930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9302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40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وَأَمَرْتَنِي بِاتِّبَاعِهِمْ،</a:t>
            </a:r>
            <a:r>
              <a:rPr lang="en-US" altLang="en-US" sz="5400" b="1">
                <a:solidFill>
                  <a:srgbClr val="000066"/>
                </a:solidFill>
                <a:cs typeface="Simplified Arabic" panose="02020603050405020304" pitchFamily="18" charset="-78"/>
              </a:rPr>
              <a:t> </a:t>
            </a:r>
          </a:p>
        </p:txBody>
      </p:sp>
      <p:sp>
        <p:nvSpPr>
          <p:cNvPr id="17940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have ordered me to follow them. </a:t>
            </a:r>
          </a:p>
        </p:txBody>
      </p:sp>
      <p:sp>
        <p:nvSpPr>
          <p:cNvPr id="17940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9405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50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وَإِنِّي عَبْدُكَ وَزَائِرُكَ</a:t>
            </a:r>
            <a:r>
              <a:rPr lang="en-US" altLang="en-US" sz="5400" b="1">
                <a:solidFill>
                  <a:srgbClr val="000066"/>
                </a:solidFill>
                <a:cs typeface="Simplified Arabic" panose="02020603050405020304" pitchFamily="18" charset="-78"/>
              </a:rPr>
              <a:t> </a:t>
            </a:r>
          </a:p>
        </p:txBody>
      </p:sp>
      <p:sp>
        <p:nvSpPr>
          <p:cNvPr id="17950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I am Your slave and visitor, </a:t>
            </a:r>
          </a:p>
        </p:txBody>
      </p:sp>
      <p:sp>
        <p:nvSpPr>
          <p:cNvPr id="17950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9507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خَاتَمَ النَّبِيِّينَ،</a:t>
            </a:r>
            <a:r>
              <a:rPr lang="en-US" altLang="en-US" sz="5400" b="1">
                <a:solidFill>
                  <a:srgbClr val="000066"/>
                </a:solidFill>
                <a:cs typeface="Simplified Arabic" panose="02020603050405020304" pitchFamily="18" charset="-78"/>
              </a:rPr>
              <a:t> </a:t>
            </a:r>
          </a:p>
        </p:txBody>
      </p:sp>
      <p:sp>
        <p:nvSpPr>
          <p:cNvPr id="13608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Seal of the Prophets. </a:t>
            </a:r>
          </a:p>
        </p:txBody>
      </p:sp>
      <p:sp>
        <p:nvSpPr>
          <p:cNvPr id="13609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6090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60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مُتَقَرِّباً إِلَيْكَ بِزِيَارَةِ أَخِي رَسُولِكَ</a:t>
            </a:r>
            <a:r>
              <a:rPr lang="en-US" altLang="en-US" sz="5400" b="1">
                <a:solidFill>
                  <a:srgbClr val="000066"/>
                </a:solidFill>
                <a:cs typeface="Simplified Arabic" panose="02020603050405020304" pitchFamily="18" charset="-78"/>
              </a:rPr>
              <a:t> </a:t>
            </a:r>
          </a:p>
        </p:txBody>
      </p:sp>
      <p:sp>
        <p:nvSpPr>
          <p:cNvPr id="17960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Seeking Your nearness through visiting the brother of Your Messenger. </a:t>
            </a:r>
          </a:p>
        </p:txBody>
      </p:sp>
      <p:sp>
        <p:nvSpPr>
          <p:cNvPr id="17961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9610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71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وَعَلَى كُلِّ مَأْتِيٍّ وَمَزُورٍ حَقٌّ لِمَنْ أَتَاهُ وَزَارَهُ،</a:t>
            </a:r>
            <a:r>
              <a:rPr lang="en-US" altLang="en-US" sz="5400" b="1">
                <a:solidFill>
                  <a:srgbClr val="000066"/>
                </a:solidFill>
                <a:cs typeface="Simplified Arabic" panose="02020603050405020304" pitchFamily="18" charset="-78"/>
              </a:rPr>
              <a:t> </a:t>
            </a:r>
          </a:p>
        </p:txBody>
      </p:sp>
      <p:sp>
        <p:nvSpPr>
          <p:cNvPr id="17971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Indeed, each visited person is expected to pay attention to the his duty towards the one who visits and comes to him. </a:t>
            </a:r>
          </a:p>
        </p:txBody>
      </p:sp>
      <p:sp>
        <p:nvSpPr>
          <p:cNvPr id="179712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9712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81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وَأَنْتَ خَيْرُ مَأْتِيٍّ،</a:t>
            </a:r>
            <a:r>
              <a:rPr lang="en-US" altLang="en-US" sz="5400" b="1">
                <a:solidFill>
                  <a:srgbClr val="000066"/>
                </a:solidFill>
                <a:cs typeface="Simplified Arabic" panose="02020603050405020304" pitchFamily="18" charset="-78"/>
              </a:rPr>
              <a:t> </a:t>
            </a:r>
          </a:p>
        </p:txBody>
      </p:sp>
      <p:sp>
        <p:nvSpPr>
          <p:cNvPr id="17981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are the Best One to Whom one may come, </a:t>
            </a:r>
          </a:p>
        </p:txBody>
      </p:sp>
      <p:sp>
        <p:nvSpPr>
          <p:cNvPr id="179814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9814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91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وَأَكْرَمُ مَزُورٍ،</a:t>
            </a:r>
            <a:r>
              <a:rPr lang="en-US" altLang="en-US" sz="5400" b="1">
                <a:solidFill>
                  <a:srgbClr val="000066"/>
                </a:solidFill>
                <a:cs typeface="Simplified Arabic" panose="02020603050405020304" pitchFamily="18" charset="-78"/>
              </a:rPr>
              <a:t> </a:t>
            </a:r>
          </a:p>
        </p:txBody>
      </p:sp>
      <p:sp>
        <p:nvSpPr>
          <p:cNvPr id="17991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are the most Generous One to be visited; </a:t>
            </a:r>
          </a:p>
        </p:txBody>
      </p:sp>
      <p:sp>
        <p:nvSpPr>
          <p:cNvPr id="179917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9917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1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فَأَسْأَلُكَ يَا اللّهُ يَا رَحْمنُ يَا رَحِيمُ</a:t>
            </a:r>
            <a:r>
              <a:rPr lang="en-US" altLang="en-US" sz="5400" b="1">
                <a:solidFill>
                  <a:srgbClr val="000066"/>
                </a:solidFill>
                <a:cs typeface="Simplified Arabic" panose="02020603050405020304" pitchFamily="18" charset="-78"/>
              </a:rPr>
              <a:t> </a:t>
            </a:r>
          </a:p>
        </p:txBody>
      </p:sp>
      <p:sp>
        <p:nvSpPr>
          <p:cNvPr id="18001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therefore beseech You, O Allah; </a:t>
            </a:r>
          </a:p>
          <a:p>
            <a:pPr marL="342900" indent="-342900"/>
            <a:r>
              <a:rPr lang="en-US" altLang="en-US" sz="3200" b="1">
                <a:solidFill>
                  <a:srgbClr val="000066"/>
                </a:solidFill>
                <a:ea typeface="MS Mincho" panose="02020609040205080304" pitchFamily="49" charset="-128"/>
              </a:rPr>
              <a:t>O All-beneficent, O All-merciful, </a:t>
            </a:r>
          </a:p>
        </p:txBody>
      </p:sp>
      <p:sp>
        <p:nvSpPr>
          <p:cNvPr id="180019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0019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12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جَوَادُ يَا مَاجِدُ</a:t>
            </a:r>
            <a:r>
              <a:rPr lang="en-US" altLang="en-US" sz="5400" b="1">
                <a:solidFill>
                  <a:srgbClr val="000066"/>
                </a:solidFill>
                <a:cs typeface="Simplified Arabic" panose="02020603050405020304" pitchFamily="18" charset="-78"/>
              </a:rPr>
              <a:t> </a:t>
            </a:r>
          </a:p>
        </p:txBody>
      </p:sp>
      <p:sp>
        <p:nvSpPr>
          <p:cNvPr id="18012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All-magnanimous, O All-glorious, </a:t>
            </a:r>
          </a:p>
        </p:txBody>
      </p:sp>
      <p:sp>
        <p:nvSpPr>
          <p:cNvPr id="180122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0122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أَحَدُ يَا صَمَدُ</a:t>
            </a:r>
            <a:r>
              <a:rPr lang="en-US" altLang="en-US" sz="5400" b="1">
                <a:solidFill>
                  <a:srgbClr val="000066"/>
                </a:solidFill>
                <a:cs typeface="Simplified Arabic" panose="02020603050405020304" pitchFamily="18" charset="-78"/>
              </a:rPr>
              <a:t> </a:t>
            </a:r>
          </a:p>
        </p:txBody>
      </p:sp>
      <p:sp>
        <p:nvSpPr>
          <p:cNvPr id="18022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the One, O the Besought of all, </a:t>
            </a:r>
          </a:p>
        </p:txBody>
      </p:sp>
      <p:sp>
        <p:nvSpPr>
          <p:cNvPr id="180224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0224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32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مَنْ لَمْ يَلِدْ وَلَمْ يُولَدْ</a:t>
            </a:r>
            <a:r>
              <a:rPr lang="en-US" altLang="en-US" sz="5400" b="1">
                <a:solidFill>
                  <a:srgbClr val="000066"/>
                </a:solidFill>
                <a:cs typeface="Simplified Arabic" panose="02020603050405020304" pitchFamily="18" charset="-78"/>
              </a:rPr>
              <a:t> </a:t>
            </a:r>
          </a:p>
        </p:txBody>
      </p:sp>
      <p:sp>
        <p:nvSpPr>
          <p:cNvPr id="18032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He Who never begets nor is He begotten, </a:t>
            </a:r>
          </a:p>
        </p:txBody>
      </p:sp>
      <p:sp>
        <p:nvSpPr>
          <p:cNvPr id="180326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0326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42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وَلَمْ يَكُنْ لَهُ كُفُواً أَحَدٌ</a:t>
            </a:r>
            <a:r>
              <a:rPr lang="en-US" altLang="en-US" sz="5400" b="1">
                <a:solidFill>
                  <a:srgbClr val="000066"/>
                </a:solidFill>
                <a:cs typeface="Simplified Arabic" panose="02020603050405020304" pitchFamily="18" charset="-78"/>
              </a:rPr>
              <a:t> </a:t>
            </a:r>
          </a:p>
        </p:txBody>
      </p:sp>
      <p:sp>
        <p:nvSpPr>
          <p:cNvPr id="18042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like of Whom is none, </a:t>
            </a:r>
          </a:p>
        </p:txBody>
      </p:sp>
      <p:sp>
        <p:nvSpPr>
          <p:cNvPr id="180429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0429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53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وَلَمْ يَتَّخِذْ صَاحِبَةً وَلا وَلَداً</a:t>
            </a:r>
            <a:r>
              <a:rPr lang="en-US" altLang="en-US" sz="5400" b="1">
                <a:solidFill>
                  <a:srgbClr val="000066"/>
                </a:solidFill>
                <a:cs typeface="Simplified Arabic" panose="02020603050405020304" pitchFamily="18" charset="-78"/>
              </a:rPr>
              <a:t> </a:t>
            </a:r>
          </a:p>
        </p:txBody>
      </p:sp>
      <p:sp>
        <p:nvSpPr>
          <p:cNvPr id="18053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He has not betaken wife or child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a:t>
            </a:r>
          </a:p>
        </p:txBody>
      </p:sp>
      <p:sp>
        <p:nvSpPr>
          <p:cNvPr id="180531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0531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أَشْهَدُ أَنَّكَ قَدْ بَلَّغْتَ الرِّسَالَةَ،</a:t>
            </a:r>
            <a:r>
              <a:rPr lang="en-US" altLang="en-US" sz="5400" b="1">
                <a:solidFill>
                  <a:srgbClr val="000066"/>
                </a:solidFill>
                <a:cs typeface="Simplified Arabic" panose="02020603050405020304" pitchFamily="18" charset="-78"/>
              </a:rPr>
              <a:t> </a:t>
            </a:r>
          </a:p>
        </p:txBody>
      </p:sp>
      <p:sp>
        <p:nvSpPr>
          <p:cNvPr id="13619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that you conveyed the Mission, </a:t>
            </a:r>
          </a:p>
        </p:txBody>
      </p:sp>
      <p:sp>
        <p:nvSpPr>
          <p:cNvPr id="13619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6192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63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أَنْ تُصَلّيَ عَلَى مُحَمَّدٍ وَآلِ مُحَمَّدٍ،</a:t>
            </a:r>
            <a:r>
              <a:rPr lang="en-US" altLang="en-US" sz="5400" b="1">
                <a:solidFill>
                  <a:srgbClr val="000066"/>
                </a:solidFill>
                <a:cs typeface="Simplified Arabic" panose="02020603050405020304" pitchFamily="18" charset="-78"/>
              </a:rPr>
              <a:t> </a:t>
            </a:r>
          </a:p>
        </p:txBody>
      </p:sp>
      <p:sp>
        <p:nvSpPr>
          <p:cNvPr id="18063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beseech You) to send blessings upon Muhammad  and the Household of Muhammad , </a:t>
            </a:r>
          </a:p>
        </p:txBody>
      </p:sp>
      <p:sp>
        <p:nvSpPr>
          <p:cNvPr id="180634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0634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73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 تَجْعَلَ تُحْفَتَكَ إِيَّايَ مِنْ زِيَارَتِي أَخَا رَسُولِكَ</a:t>
            </a:r>
            <a:r>
              <a:rPr lang="en-US" altLang="en-US" sz="5400" b="1">
                <a:solidFill>
                  <a:srgbClr val="000066"/>
                </a:solidFill>
                <a:cs typeface="Simplified Arabic" panose="02020603050405020304" pitchFamily="18" charset="-78"/>
              </a:rPr>
              <a:t> </a:t>
            </a:r>
          </a:p>
        </p:txBody>
      </p:sp>
      <p:sp>
        <p:nvSpPr>
          <p:cNvPr id="18073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choose the gift that You present to me on account of my visiting Your Messenger</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brother, </a:t>
            </a:r>
          </a:p>
        </p:txBody>
      </p:sp>
      <p:sp>
        <p:nvSpPr>
          <p:cNvPr id="18073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0736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83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فَكَاكَ رَقَبَتِي مِنَ النَّارِ،</a:t>
            </a:r>
            <a:r>
              <a:rPr lang="en-US" altLang="en-US" sz="5400" b="1">
                <a:solidFill>
                  <a:srgbClr val="000066"/>
                </a:solidFill>
                <a:cs typeface="Simplified Arabic" panose="02020603050405020304" pitchFamily="18" charset="-78"/>
              </a:rPr>
              <a:t> </a:t>
            </a:r>
          </a:p>
        </p:txBody>
      </p:sp>
      <p:sp>
        <p:nvSpPr>
          <p:cNvPr id="18083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To be releasing me from Hellfire, </a:t>
            </a:r>
          </a:p>
        </p:txBody>
      </p:sp>
      <p:sp>
        <p:nvSpPr>
          <p:cNvPr id="18083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0838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94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 تَجْعَلَنِي مِمَّنْ يُسَارِعُ فِي الْخَيْرَاتِ</a:t>
            </a:r>
            <a:r>
              <a:rPr lang="en-US" altLang="en-US" sz="5400" b="1">
                <a:solidFill>
                  <a:srgbClr val="000066"/>
                </a:solidFill>
                <a:cs typeface="Simplified Arabic" panose="02020603050405020304" pitchFamily="18" charset="-78"/>
              </a:rPr>
              <a:t> </a:t>
            </a:r>
          </a:p>
        </p:txBody>
      </p:sp>
      <p:sp>
        <p:nvSpPr>
          <p:cNvPr id="18094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include me with those who strive with one another in hastening to good deeds, </a:t>
            </a:r>
          </a:p>
        </p:txBody>
      </p:sp>
      <p:sp>
        <p:nvSpPr>
          <p:cNvPr id="18094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0941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04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وَيَدْعُوكَ رَغَباً وَرَهَباً،</a:t>
            </a:r>
            <a:r>
              <a:rPr lang="en-US" altLang="en-US" sz="5400" b="1">
                <a:solidFill>
                  <a:srgbClr val="000066"/>
                </a:solidFill>
                <a:cs typeface="Simplified Arabic" panose="02020603050405020304" pitchFamily="18" charset="-78"/>
              </a:rPr>
              <a:t> </a:t>
            </a:r>
          </a:p>
        </p:txBody>
      </p:sp>
      <p:sp>
        <p:nvSpPr>
          <p:cNvPr id="18104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those who call on You with love and reverence, </a:t>
            </a:r>
          </a:p>
        </p:txBody>
      </p:sp>
      <p:sp>
        <p:nvSpPr>
          <p:cNvPr id="18104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1043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14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وَتَجْعَلَنِي لَكَ مِنَ الْخَاشِعِينَ. </a:t>
            </a:r>
            <a:endParaRPr lang="en-US" altLang="en-US" sz="5400" b="1">
              <a:solidFill>
                <a:srgbClr val="000066"/>
              </a:solidFill>
              <a:cs typeface="Simplified Arabic" panose="02020603050405020304" pitchFamily="18" charset="-78"/>
            </a:endParaRPr>
          </a:p>
        </p:txBody>
      </p:sp>
      <p:sp>
        <p:nvSpPr>
          <p:cNvPr id="18114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make me of those who are humble before You. </a:t>
            </a:r>
          </a:p>
        </p:txBody>
      </p:sp>
      <p:sp>
        <p:nvSpPr>
          <p:cNvPr id="18114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1146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إِنَّكَ مَنَنْتَ عَلَيَّ بِزِيَارَةِ مَوْلايَ عَلِيِّ بْنِ أَبِي طَالِبٍ</a:t>
            </a:r>
            <a:r>
              <a:rPr lang="en-US" altLang="en-US" sz="5400" b="1">
                <a:solidFill>
                  <a:srgbClr val="000066"/>
                </a:solidFill>
                <a:cs typeface="Simplified Arabic" panose="02020603050405020304" pitchFamily="18" charset="-78"/>
              </a:rPr>
              <a:t> </a:t>
            </a:r>
          </a:p>
        </p:txBody>
      </p:sp>
      <p:sp>
        <p:nvSpPr>
          <p:cNvPr id="18124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You have indeed conferred upon me with the favor of visiting my master; `Ali ibn Abi-Talib, </a:t>
            </a:r>
          </a:p>
        </p:txBody>
      </p:sp>
      <p:sp>
        <p:nvSpPr>
          <p:cNvPr id="18124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1248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5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وَوِلايَتِهِ وَمَعْرِفَتِهِ</a:t>
            </a:r>
            <a:r>
              <a:rPr lang="en-US" altLang="en-US" sz="5400" b="1">
                <a:solidFill>
                  <a:srgbClr val="000066"/>
                </a:solidFill>
                <a:cs typeface="Simplified Arabic" panose="02020603050405020304" pitchFamily="18" charset="-78"/>
              </a:rPr>
              <a:t> </a:t>
            </a:r>
          </a:p>
        </p:txBody>
      </p:sp>
      <p:sp>
        <p:nvSpPr>
          <p:cNvPr id="18135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with the favor of my being loyal to his (Divinely commissioned) leadership and the recognition of him; </a:t>
            </a:r>
          </a:p>
        </p:txBody>
      </p:sp>
      <p:sp>
        <p:nvSpPr>
          <p:cNvPr id="18135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1350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45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فَاجْعَلْنِي مِمَّنْ يَنْصُرُهُ وَيَنْتَصِرُ بِهِ،</a:t>
            </a:r>
            <a:r>
              <a:rPr lang="en-US" altLang="en-US" sz="5400" b="1">
                <a:solidFill>
                  <a:srgbClr val="000066"/>
                </a:solidFill>
                <a:cs typeface="Simplified Arabic" panose="02020603050405020304" pitchFamily="18" charset="-78"/>
              </a:rPr>
              <a:t> </a:t>
            </a:r>
          </a:p>
        </p:txBody>
      </p:sp>
      <p:sp>
        <p:nvSpPr>
          <p:cNvPr id="18145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(please) make me of those whom You give victory and whom You choose to triumph through them. </a:t>
            </a:r>
          </a:p>
        </p:txBody>
      </p:sp>
      <p:sp>
        <p:nvSpPr>
          <p:cNvPr id="18145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1453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5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وَمُنَّ عَلَيَّ بِنَصْرِكَ لِدِينِكَ. </a:t>
            </a:r>
            <a:endParaRPr lang="en-US" altLang="en-US" sz="5400" b="1">
              <a:solidFill>
                <a:srgbClr val="000066"/>
              </a:solidFill>
              <a:cs typeface="Simplified Arabic" panose="02020603050405020304" pitchFamily="18" charset="-78"/>
            </a:endParaRPr>
          </a:p>
        </p:txBody>
      </p:sp>
      <p:sp>
        <p:nvSpPr>
          <p:cNvPr id="18155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(please) bestow me with the favor of making me support Your religion. </a:t>
            </a:r>
          </a:p>
        </p:txBody>
      </p:sp>
      <p:sp>
        <p:nvSpPr>
          <p:cNvPr id="18155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1555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وَأَقَمْتَ الصَّلاةَ،</a:t>
            </a:r>
            <a:r>
              <a:rPr lang="en-US" altLang="en-US" sz="5400" b="1">
                <a:solidFill>
                  <a:srgbClr val="000066"/>
                </a:solidFill>
                <a:cs typeface="Simplified Arabic" panose="02020603050405020304" pitchFamily="18" charset="-78"/>
              </a:rPr>
              <a:t> </a:t>
            </a:r>
          </a:p>
        </p:txBody>
      </p:sp>
      <p:sp>
        <p:nvSpPr>
          <p:cNvPr id="13629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offered the prayers, </a:t>
            </a:r>
          </a:p>
        </p:txBody>
      </p:sp>
      <p:sp>
        <p:nvSpPr>
          <p:cNvPr id="13629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6294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65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وَاجْعَلْنِي مِنْ شِيعَتِهِ، وَتَوَفَّنِي عَلَى دِينِهِ. </a:t>
            </a:r>
            <a:endParaRPr lang="en-US" altLang="en-US" sz="5400" b="1">
              <a:solidFill>
                <a:srgbClr val="000066"/>
              </a:solidFill>
              <a:cs typeface="Simplified Arabic" panose="02020603050405020304" pitchFamily="18" charset="-78"/>
            </a:endParaRPr>
          </a:p>
        </p:txBody>
      </p:sp>
      <p:sp>
        <p:nvSpPr>
          <p:cNvPr id="18165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include me with the adherents of him and cause me to die following his doctrine. </a:t>
            </a:r>
          </a:p>
        </p:txBody>
      </p:sp>
      <p:sp>
        <p:nvSpPr>
          <p:cNvPr id="18165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1658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76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أَوْجِبْ لِي مِنَ الرَّحْمَةِ وَالرِّضْوَانِ</a:t>
            </a:r>
            <a:r>
              <a:rPr lang="en-US" altLang="en-US" sz="5400" b="1">
                <a:solidFill>
                  <a:srgbClr val="000066"/>
                </a:solidFill>
                <a:cs typeface="Simplified Arabic" panose="02020603050405020304" pitchFamily="18" charset="-78"/>
              </a:rPr>
              <a:t> </a:t>
            </a:r>
          </a:p>
        </p:txBody>
      </p:sp>
      <p:sp>
        <p:nvSpPr>
          <p:cNvPr id="18176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cause me to deserve mercy and pleasure </a:t>
            </a:r>
          </a:p>
        </p:txBody>
      </p:sp>
      <p:sp>
        <p:nvSpPr>
          <p:cNvPr id="18176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17605"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86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وَالْمَغْفِرَةِ وَالإحْسَانِ</a:t>
            </a:r>
            <a:r>
              <a:rPr lang="en-US" altLang="en-US" sz="5400" b="1">
                <a:solidFill>
                  <a:srgbClr val="000066"/>
                </a:solidFill>
                <a:cs typeface="Simplified Arabic" panose="02020603050405020304" pitchFamily="18" charset="-78"/>
              </a:rPr>
              <a:t> </a:t>
            </a:r>
          </a:p>
        </p:txBody>
      </p:sp>
      <p:sp>
        <p:nvSpPr>
          <p:cNvPr id="18186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forgiveness and favor </a:t>
            </a:r>
          </a:p>
        </p:txBody>
      </p:sp>
      <p:sp>
        <p:nvSpPr>
          <p:cNvPr id="18186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18629"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96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وَالرِّزْقِ الْوَاسِعِ الْحَلالِ الطَّيِّبِ</a:t>
            </a:r>
            <a:r>
              <a:rPr lang="en-US" altLang="en-US" sz="5400" b="1">
                <a:solidFill>
                  <a:srgbClr val="000066"/>
                </a:solidFill>
                <a:cs typeface="Simplified Arabic" panose="02020603050405020304" pitchFamily="18" charset="-78"/>
              </a:rPr>
              <a:t> </a:t>
            </a:r>
          </a:p>
        </p:txBody>
      </p:sp>
      <p:sp>
        <p:nvSpPr>
          <p:cNvPr id="18196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sustenance that is growing, legally gotten, and pleasant, </a:t>
            </a:r>
          </a:p>
        </p:txBody>
      </p:sp>
      <p:sp>
        <p:nvSpPr>
          <p:cNvPr id="18196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19653"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06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مَا أَنْتَ أَهْلُهُ يَا أَرْحمَ الرَّاحِمِينَ،</a:t>
            </a:r>
            <a:r>
              <a:rPr lang="en-US" altLang="en-US" sz="5400" b="1">
                <a:solidFill>
                  <a:srgbClr val="000066"/>
                </a:solidFill>
                <a:cs typeface="Simplified Arabic" panose="02020603050405020304" pitchFamily="18" charset="-78"/>
              </a:rPr>
              <a:t> </a:t>
            </a:r>
          </a:p>
        </p:txBody>
      </p:sp>
      <p:sp>
        <p:nvSpPr>
          <p:cNvPr id="18206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make it) suitable to Your favoring; O the most Merciful of all those who show mercy. </a:t>
            </a:r>
          </a:p>
        </p:txBody>
      </p:sp>
      <p:sp>
        <p:nvSpPr>
          <p:cNvPr id="182067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20677"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16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وَالْحَمْدُ لِلّهِ رَبِّ الْعَالَمِينَ.</a:t>
            </a:r>
            <a:r>
              <a:rPr lang="en-US" altLang="en-US" sz="5400" b="1">
                <a:solidFill>
                  <a:srgbClr val="000066"/>
                </a:solidFill>
                <a:cs typeface="Simplified Arabic" panose="02020603050405020304" pitchFamily="18" charset="-78"/>
              </a:rPr>
              <a:t> </a:t>
            </a:r>
          </a:p>
        </p:txBody>
      </p:sp>
      <p:sp>
        <p:nvSpPr>
          <p:cNvPr id="18216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 praise be to Allah, Lord of the worlds. </a:t>
            </a:r>
          </a:p>
        </p:txBody>
      </p:sp>
      <p:sp>
        <p:nvSpPr>
          <p:cNvPr id="182170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21701" name="Text Box 5"/>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834"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84836" name="Rectangle 4"/>
          <p:cNvSpPr>
            <a:spLocks noChangeArrowheads="1"/>
          </p:cNvSpPr>
          <p:nvPr/>
        </p:nvSpPr>
        <p:spPr bwMode="auto">
          <a:xfrm>
            <a:off x="685800" y="134302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784837" name="Rectangle 5"/>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784838" name="Text Box 6"/>
          <p:cNvSpPr txBox="1">
            <a:spLocks noChangeArrowheads="1"/>
          </p:cNvSpPr>
          <p:nvPr/>
        </p:nvSpPr>
        <p:spPr bwMode="auto">
          <a:xfrm>
            <a:off x="468313" y="51435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Short Dua</a:t>
            </a:r>
          </a:p>
        </p:txBody>
      </p:sp>
    </p:spTree>
  </p:cSld>
  <p:clrMapOvr>
    <a:masterClrMapping/>
  </p:clrMapOvr>
  <p:transition>
    <p:fade/>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20611"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0612" name="Text Box 4"/>
          <p:cNvSpPr txBox="1">
            <a:spLocks noChangeArrowheads="1"/>
          </p:cNvSpPr>
          <p:nvPr/>
        </p:nvSpPr>
        <p:spPr bwMode="auto">
          <a:xfrm>
            <a:off x="539750" y="2024063"/>
            <a:ext cx="7920038" cy="2773362"/>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en-US" sz="4800" i="1">
                <a:solidFill>
                  <a:srgbClr val="FFFF00"/>
                </a:solidFill>
              </a:rPr>
              <a:t>Dua of Mab'ath Night</a:t>
            </a:r>
          </a:p>
          <a:p>
            <a:endParaRPr lang="nl-NL" altLang="en-US" sz="3200" i="1">
              <a:solidFill>
                <a:srgbClr val="FFFF00"/>
              </a:solidFill>
            </a:endParaRPr>
          </a:p>
          <a:p>
            <a:r>
              <a:rPr lang="en-US" altLang="en-US" sz="3200" i="1">
                <a:solidFill>
                  <a:srgbClr val="FFFF00"/>
                </a:solidFill>
              </a:rPr>
              <a:t>In his book of ‘al-Balad al-Amin,’ al-Kaf`amiy has instructed the following supplication :</a:t>
            </a:r>
            <a:endParaRPr lang="nl-NL" altLang="en-US"/>
          </a:p>
        </p:txBody>
      </p:sp>
      <p:sp>
        <p:nvSpPr>
          <p:cNvPr id="122061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634"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21635"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221636"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221638" name="Text Box 6"/>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Text Box 2"/>
          <p:cNvSpPr txBox="1">
            <a:spLocks noChangeArrowheads="1"/>
          </p:cNvSpPr>
          <p:nvPr/>
        </p:nvSpPr>
        <p:spPr bwMode="auto">
          <a:xfrm>
            <a:off x="1763713" y="1827213"/>
            <a:ext cx="563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222659" name="Text Box 3"/>
          <p:cNvSpPr txBox="1">
            <a:spLocks noChangeArrowheads="1"/>
          </p:cNvSpPr>
          <p:nvPr/>
        </p:nvSpPr>
        <p:spPr bwMode="auto">
          <a:xfrm>
            <a:off x="17176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2226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22662" name="Text Box 6"/>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وَآتَيْتَ الزَّكَاةَ،</a:t>
            </a:r>
            <a:r>
              <a:rPr lang="en-US" altLang="en-US" sz="5400" b="1">
                <a:solidFill>
                  <a:srgbClr val="000066"/>
                </a:solidFill>
                <a:cs typeface="Simplified Arabic" panose="02020603050405020304" pitchFamily="18" charset="-78"/>
              </a:rPr>
              <a:t> </a:t>
            </a:r>
          </a:p>
        </p:txBody>
      </p:sp>
      <p:sp>
        <p:nvSpPr>
          <p:cNvPr id="13639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gave alms, </a:t>
            </a:r>
          </a:p>
        </p:txBody>
      </p:sp>
      <p:sp>
        <p:nvSpPr>
          <p:cNvPr id="13639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6397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إنِّي أَسْأَلُك بِالتَّجَلِّي الأَعْظَمِ</a:t>
            </a:r>
            <a:endParaRPr lang="en-US" altLang="en-US" sz="5400" b="1">
              <a:solidFill>
                <a:srgbClr val="000066"/>
              </a:solidFill>
              <a:cs typeface="Simplified Arabic" panose="02020603050405020304" pitchFamily="18" charset="-78"/>
            </a:endParaRPr>
          </a:p>
        </p:txBody>
      </p:sp>
      <p:sp>
        <p:nvSpPr>
          <p:cNvPr id="12257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I beseech You in the name of the Grandest Manifestation</a:t>
            </a:r>
          </a:p>
        </p:txBody>
      </p:sp>
      <p:sp>
        <p:nvSpPr>
          <p:cNvPr id="12257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25734" name="Text Box 6"/>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فِي هذِهِ اللَّيْلَةِ مِنَ الشَّهْرِ الْمُعَظَّمِ،</a:t>
            </a:r>
            <a:endParaRPr lang="en-US" altLang="en-US" sz="5400" b="1">
              <a:solidFill>
                <a:srgbClr val="000066"/>
              </a:solidFill>
              <a:cs typeface="Simplified Arabic" panose="02020603050405020304" pitchFamily="18" charset="-78"/>
            </a:endParaRPr>
          </a:p>
        </p:txBody>
      </p:sp>
      <p:sp>
        <p:nvSpPr>
          <p:cNvPr id="12277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at this night in this glorified month</a:t>
            </a:r>
          </a:p>
        </p:txBody>
      </p:sp>
      <p:sp>
        <p:nvSpPr>
          <p:cNvPr id="12277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2778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وَالْمُرْسَلِ الْمُكَرَّمِ،</a:t>
            </a:r>
            <a:endParaRPr lang="en-US" altLang="en-US" sz="5400" b="1">
              <a:solidFill>
                <a:srgbClr val="000066"/>
              </a:solidFill>
              <a:cs typeface="Simplified Arabic" panose="02020603050405020304" pitchFamily="18" charset="-78"/>
            </a:endParaRPr>
          </a:p>
        </p:txBody>
      </p:sp>
      <p:sp>
        <p:nvSpPr>
          <p:cNvPr id="12288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in the name of the honored Messenger,</a:t>
            </a:r>
          </a:p>
        </p:txBody>
      </p:sp>
      <p:sp>
        <p:nvSpPr>
          <p:cNvPr id="12288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2880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أَنْ تُصَلِّيَ عَلَى مُحَمَّدٍ وَآلِهِ</a:t>
            </a:r>
            <a:endParaRPr lang="en-US" altLang="en-US" sz="5400" b="1">
              <a:solidFill>
                <a:srgbClr val="000066"/>
              </a:solidFill>
              <a:cs typeface="Simplified Arabic" panose="02020603050405020304" pitchFamily="18" charset="-78"/>
            </a:endParaRPr>
          </a:p>
        </p:txBody>
      </p:sp>
      <p:sp>
        <p:nvSpPr>
          <p:cNvPr id="12298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that You send blessings upon Muhammad and his Household</a:t>
            </a:r>
          </a:p>
        </p:txBody>
      </p:sp>
      <p:sp>
        <p:nvSpPr>
          <p:cNvPr id="12298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2982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 تَغْفِرَ لَنَا مَا أَنْتَ بِهِ مِنَّا أَعْلَمُ،</a:t>
            </a:r>
            <a:endParaRPr lang="en-US" altLang="en-US" sz="5400" b="1">
              <a:solidFill>
                <a:srgbClr val="000066"/>
              </a:solidFill>
              <a:cs typeface="Simplified Arabic" panose="02020603050405020304" pitchFamily="18" charset="-78"/>
            </a:endParaRPr>
          </a:p>
        </p:txBody>
      </p:sp>
      <p:sp>
        <p:nvSpPr>
          <p:cNvPr id="12308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that You forgive us that which You know better than we do.</a:t>
            </a:r>
          </a:p>
        </p:txBody>
      </p:sp>
      <p:sp>
        <p:nvSpPr>
          <p:cNvPr id="12308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3085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مَنْ يَعْلَمُ وَلا نَعْلَمُ.</a:t>
            </a:r>
            <a:endParaRPr lang="en-US" altLang="en-US" sz="5400" b="1">
              <a:solidFill>
                <a:srgbClr val="000066"/>
              </a:solidFill>
              <a:cs typeface="Simplified Arabic" panose="02020603050405020304" pitchFamily="18" charset="-78"/>
            </a:endParaRPr>
          </a:p>
        </p:txBody>
      </p:sp>
      <p:sp>
        <p:nvSpPr>
          <p:cNvPr id="12318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He Who knows while we do not.</a:t>
            </a:r>
          </a:p>
        </p:txBody>
      </p:sp>
      <p:sp>
        <p:nvSpPr>
          <p:cNvPr id="12318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3187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بَارِكْ لَنَا فِي لَيْلَتِنَا هذِهِ</a:t>
            </a:r>
            <a:endParaRPr lang="en-US" altLang="en-US" sz="5400" b="1">
              <a:solidFill>
                <a:srgbClr val="000066"/>
              </a:solidFill>
              <a:cs typeface="Simplified Arabic" panose="02020603050405020304" pitchFamily="18" charset="-78"/>
            </a:endParaRPr>
          </a:p>
        </p:txBody>
      </p:sp>
      <p:sp>
        <p:nvSpPr>
          <p:cNvPr id="12328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do) bless us at this night</a:t>
            </a:r>
          </a:p>
        </p:txBody>
      </p:sp>
      <p:sp>
        <p:nvSpPr>
          <p:cNvPr id="12329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3290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الَّتِي بِشَرَفِ الرِّسَالَةِ فَضَّلْتَهَا،</a:t>
            </a:r>
            <a:endParaRPr lang="en-US" altLang="en-US" sz="5400" b="1">
              <a:solidFill>
                <a:srgbClr val="000066"/>
              </a:solidFill>
              <a:cs typeface="Simplified Arabic" panose="02020603050405020304" pitchFamily="18" charset="-78"/>
            </a:endParaRPr>
          </a:p>
        </p:txBody>
      </p:sp>
      <p:sp>
        <p:nvSpPr>
          <p:cNvPr id="12339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which You have exalted with the honor of the Divine Mission,</a:t>
            </a:r>
          </a:p>
        </p:txBody>
      </p:sp>
      <p:sp>
        <p:nvSpPr>
          <p:cNvPr id="12339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3392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وَبِكَرَامَتِكَ أَجْلَلْتَهَا،</a:t>
            </a:r>
            <a:endParaRPr lang="en-US" altLang="en-US" sz="5400" b="1">
              <a:solidFill>
                <a:srgbClr val="000066"/>
              </a:solidFill>
              <a:cs typeface="Simplified Arabic" panose="02020603050405020304" pitchFamily="18" charset="-78"/>
            </a:endParaRPr>
          </a:p>
        </p:txBody>
      </p:sp>
      <p:sp>
        <p:nvSpPr>
          <p:cNvPr id="12349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have esteemed with Your honoring,</a:t>
            </a:r>
          </a:p>
        </p:txBody>
      </p:sp>
      <p:sp>
        <p:nvSpPr>
          <p:cNvPr id="12349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3494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وَبِالْمَحَلِّ الشَّرِيفِ أَحْلَلْتَهَا.</a:t>
            </a:r>
            <a:endParaRPr lang="en-US" altLang="en-US" sz="5400" b="1">
              <a:solidFill>
                <a:srgbClr val="000066"/>
              </a:solidFill>
              <a:cs typeface="Simplified Arabic" panose="02020603050405020304" pitchFamily="18" charset="-78"/>
            </a:endParaRPr>
          </a:p>
        </p:txBody>
      </p:sp>
      <p:sp>
        <p:nvSpPr>
          <p:cNvPr id="12359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have raised to the Honorable Place.</a:t>
            </a:r>
          </a:p>
        </p:txBody>
      </p:sp>
      <p:sp>
        <p:nvSpPr>
          <p:cNvPr id="12359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3597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وَأَمَرْتَ بِالمَعْرُوفِ،</a:t>
            </a:r>
            <a:r>
              <a:rPr lang="en-US" altLang="en-US" sz="5400" b="1">
                <a:solidFill>
                  <a:srgbClr val="000066"/>
                </a:solidFill>
                <a:cs typeface="Simplified Arabic" panose="02020603050405020304" pitchFamily="18" charset="-78"/>
              </a:rPr>
              <a:t> </a:t>
            </a:r>
          </a:p>
        </p:txBody>
      </p:sp>
      <p:sp>
        <p:nvSpPr>
          <p:cNvPr id="13649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enjoined the right, </a:t>
            </a:r>
          </a:p>
        </p:txBody>
      </p:sp>
      <p:sp>
        <p:nvSpPr>
          <p:cNvPr id="13649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6499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فَإنَّا نَسْأَلُكَ بِالْمَبْعَثِ الشَّرِيفِ،</a:t>
            </a:r>
            <a:endParaRPr lang="en-US" altLang="en-US" sz="5400" b="1">
              <a:solidFill>
                <a:srgbClr val="000066"/>
              </a:solidFill>
              <a:cs typeface="Simplified Arabic" panose="02020603050405020304" pitchFamily="18" charset="-78"/>
            </a:endParaRPr>
          </a:p>
        </p:txBody>
      </p:sp>
      <p:sp>
        <p:nvSpPr>
          <p:cNvPr id="12369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We thus beseech You in the name of the honorable mission,</a:t>
            </a:r>
          </a:p>
        </p:txBody>
      </p:sp>
      <p:sp>
        <p:nvSpPr>
          <p:cNvPr id="12369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3699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وَالسَّيِّدِ اللَّطِيفِ،</a:t>
            </a:r>
            <a:endParaRPr lang="en-US" altLang="en-US" sz="5400" b="1">
              <a:solidFill>
                <a:srgbClr val="000066"/>
              </a:solidFill>
              <a:cs typeface="Simplified Arabic" panose="02020603050405020304" pitchFamily="18" charset="-78"/>
            </a:endParaRPr>
          </a:p>
        </p:txBody>
      </p:sp>
      <p:sp>
        <p:nvSpPr>
          <p:cNvPr id="12380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gentle master,</a:t>
            </a:r>
          </a:p>
        </p:txBody>
      </p:sp>
      <p:sp>
        <p:nvSpPr>
          <p:cNvPr id="12380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3802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وَالْعُنْصُرِ الْعَفِيفِ،</a:t>
            </a:r>
            <a:endParaRPr lang="en-US" altLang="en-US" sz="5400" b="1">
              <a:solidFill>
                <a:srgbClr val="000066"/>
              </a:solidFill>
              <a:cs typeface="Simplified Arabic" panose="02020603050405020304" pitchFamily="18" charset="-78"/>
            </a:endParaRPr>
          </a:p>
        </p:txBody>
      </p:sp>
      <p:sp>
        <p:nvSpPr>
          <p:cNvPr id="12390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chaste line</a:t>
            </a:r>
          </a:p>
        </p:txBody>
      </p:sp>
      <p:sp>
        <p:nvSpPr>
          <p:cNvPr id="12390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3904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أَنْ تُصَلِّيَ عَلَى مُحَمَّدٍ وَآلِهِ</a:t>
            </a:r>
            <a:endParaRPr lang="en-US" altLang="en-US" sz="5400" b="1">
              <a:solidFill>
                <a:srgbClr val="000066"/>
              </a:solidFill>
              <a:cs typeface="Simplified Arabic" panose="02020603050405020304" pitchFamily="18" charset="-78"/>
            </a:endParaRPr>
          </a:p>
        </p:txBody>
      </p:sp>
      <p:sp>
        <p:nvSpPr>
          <p:cNvPr id="12400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that You may bless Muhammad and his Household</a:t>
            </a:r>
          </a:p>
        </p:txBody>
      </p:sp>
      <p:sp>
        <p:nvSpPr>
          <p:cNvPr id="12400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4006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0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 تَجْعَلَ أَعْمَالَنَا فِي هذِهِ اللَّيْلَةِ</a:t>
            </a:r>
            <a:endParaRPr lang="en-US" altLang="en-US" sz="5400" b="1">
              <a:solidFill>
                <a:srgbClr val="000066"/>
              </a:solidFill>
              <a:cs typeface="Simplified Arabic" panose="02020603050405020304" pitchFamily="18" charset="-78"/>
            </a:endParaRPr>
          </a:p>
        </p:txBody>
      </p:sp>
      <p:sp>
        <p:nvSpPr>
          <p:cNvPr id="12410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that You decide our deeds at this night,</a:t>
            </a:r>
          </a:p>
        </p:txBody>
      </p:sp>
      <p:sp>
        <p:nvSpPr>
          <p:cNvPr id="12410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4109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وَفِي سَائِرِ اللَّيَالِي مَقْبُولَةً،</a:t>
            </a:r>
            <a:endParaRPr lang="en-US" altLang="en-US" sz="5400" b="1">
              <a:solidFill>
                <a:srgbClr val="000066"/>
              </a:solidFill>
              <a:cs typeface="Simplified Arabic" panose="02020603050405020304" pitchFamily="18" charset="-78"/>
            </a:endParaRPr>
          </a:p>
        </p:txBody>
      </p:sp>
      <p:sp>
        <p:nvSpPr>
          <p:cNvPr id="12421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as well as all the other nights, as acceptable,</a:t>
            </a:r>
          </a:p>
        </p:txBody>
      </p:sp>
      <p:sp>
        <p:nvSpPr>
          <p:cNvPr id="12421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4211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1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وَذُنُوبَنَا مَغْفُورَةً،</a:t>
            </a:r>
            <a:endParaRPr lang="en-US" altLang="en-US" sz="5400" b="1">
              <a:solidFill>
                <a:srgbClr val="000066"/>
              </a:solidFill>
              <a:cs typeface="Simplified Arabic" panose="02020603050405020304" pitchFamily="18" charset="-78"/>
            </a:endParaRPr>
          </a:p>
        </p:txBody>
      </p:sp>
      <p:sp>
        <p:nvSpPr>
          <p:cNvPr id="12431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our sins as forgiven,</a:t>
            </a:r>
          </a:p>
        </p:txBody>
      </p:sp>
      <p:sp>
        <p:nvSpPr>
          <p:cNvPr id="12431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4314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وَحَسَنَاتِنَا مَشْكُورَةً،</a:t>
            </a:r>
            <a:endParaRPr lang="en-US" altLang="en-US" sz="5400" b="1">
              <a:solidFill>
                <a:srgbClr val="000066"/>
              </a:solidFill>
              <a:cs typeface="Simplified Arabic" panose="02020603050405020304" pitchFamily="18" charset="-78"/>
            </a:endParaRPr>
          </a:p>
        </p:txBody>
      </p:sp>
      <p:sp>
        <p:nvSpPr>
          <p:cNvPr id="12441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our good efforts as praiseworthy,</a:t>
            </a:r>
          </a:p>
        </p:txBody>
      </p:sp>
      <p:sp>
        <p:nvSpPr>
          <p:cNvPr id="12441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4416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وَسَيِّئَاتِنَا مَسْتُورَةً،</a:t>
            </a:r>
            <a:endParaRPr lang="en-US" altLang="en-US" sz="5400" b="1">
              <a:solidFill>
                <a:srgbClr val="000066"/>
              </a:solidFill>
              <a:cs typeface="Simplified Arabic" panose="02020603050405020304" pitchFamily="18" charset="-78"/>
            </a:endParaRPr>
          </a:p>
        </p:txBody>
      </p:sp>
      <p:sp>
        <p:nvSpPr>
          <p:cNvPr id="12451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our evildoings as concealed,</a:t>
            </a:r>
          </a:p>
        </p:txBody>
      </p:sp>
      <p:sp>
        <p:nvSpPr>
          <p:cNvPr id="12451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4518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2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وَقُلُوبَنَا بِحُسْنِ الْقَوْلِ مَسْرُورَةً،</a:t>
            </a:r>
            <a:endParaRPr lang="en-US" altLang="en-US" sz="5400" b="1">
              <a:solidFill>
                <a:srgbClr val="000066"/>
              </a:solidFill>
              <a:cs typeface="Simplified Arabic" panose="02020603050405020304" pitchFamily="18" charset="-78"/>
            </a:endParaRPr>
          </a:p>
        </p:txBody>
      </p:sp>
      <p:sp>
        <p:nvSpPr>
          <p:cNvPr id="12462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our hearts as pleased with decent wording,</a:t>
            </a:r>
          </a:p>
        </p:txBody>
      </p:sp>
      <p:sp>
        <p:nvSpPr>
          <p:cNvPr id="12462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4621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وَنَهَيْتَ عَنِ المُنْكَرِ،</a:t>
            </a:r>
            <a:r>
              <a:rPr lang="en-US" altLang="en-US" sz="5400" b="1">
                <a:solidFill>
                  <a:srgbClr val="000066"/>
                </a:solidFill>
                <a:cs typeface="Simplified Arabic" panose="02020603050405020304" pitchFamily="18" charset="-78"/>
              </a:rPr>
              <a:t> </a:t>
            </a:r>
          </a:p>
        </p:txBody>
      </p:sp>
      <p:sp>
        <p:nvSpPr>
          <p:cNvPr id="13660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forbade the wrong, </a:t>
            </a:r>
          </a:p>
        </p:txBody>
      </p:sp>
      <p:sp>
        <p:nvSpPr>
          <p:cNvPr id="13660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6602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وَأَرْزَاقَنَا مِنْ لَدُنْكَ بِالْيُسْرِ مَدْرُورَةً.</a:t>
            </a:r>
            <a:endParaRPr lang="en-US" altLang="en-US" sz="5400" b="1">
              <a:solidFill>
                <a:srgbClr val="000066"/>
              </a:solidFill>
              <a:cs typeface="Simplified Arabic" panose="02020603050405020304" pitchFamily="18" charset="-78"/>
            </a:endParaRPr>
          </a:p>
        </p:txBody>
      </p:sp>
      <p:sp>
        <p:nvSpPr>
          <p:cNvPr id="12472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our sustenance that You decide for us as copiously flowing with easiness.</a:t>
            </a:r>
          </a:p>
        </p:txBody>
      </p:sp>
      <p:sp>
        <p:nvSpPr>
          <p:cNvPr id="12472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4723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إنَّكَ تَرَى وَلا تُرَى،</a:t>
            </a:r>
            <a:endParaRPr lang="en-US" altLang="en-US" sz="5400" b="1">
              <a:solidFill>
                <a:srgbClr val="000066"/>
              </a:solidFill>
              <a:cs typeface="Simplified Arabic" panose="02020603050405020304" pitchFamily="18" charset="-78"/>
            </a:endParaRPr>
          </a:p>
        </p:txBody>
      </p:sp>
      <p:sp>
        <p:nvSpPr>
          <p:cNvPr id="12482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Verily You see [everything] but nothing can see You</a:t>
            </a:r>
          </a:p>
        </p:txBody>
      </p:sp>
      <p:sp>
        <p:nvSpPr>
          <p:cNvPr id="12482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4826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وَأَنْتَ بِالْمَنْظَرِ الأَعْلَى،</a:t>
            </a:r>
            <a:endParaRPr lang="en-US" altLang="en-US" sz="5400" b="1">
              <a:solidFill>
                <a:srgbClr val="000066"/>
              </a:solidFill>
              <a:cs typeface="Simplified Arabic" panose="02020603050405020304" pitchFamily="18" charset="-78"/>
            </a:endParaRPr>
          </a:p>
        </p:txBody>
      </p:sp>
      <p:sp>
        <p:nvSpPr>
          <p:cNvPr id="12492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while You are in the Highest Prospect.</a:t>
            </a:r>
          </a:p>
        </p:txBody>
      </p:sp>
      <p:sp>
        <p:nvSpPr>
          <p:cNvPr id="12492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4928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وَإنَّ إلَيْكَ الرُّجْعَى وَالْمُنْتَهَى،</a:t>
            </a:r>
            <a:endParaRPr lang="en-US" altLang="en-US" sz="5400" b="1">
              <a:solidFill>
                <a:srgbClr val="000066"/>
              </a:solidFill>
              <a:cs typeface="Simplified Arabic" panose="02020603050405020304" pitchFamily="18" charset="-78"/>
            </a:endParaRPr>
          </a:p>
        </p:txBody>
      </p:sp>
      <p:sp>
        <p:nvSpPr>
          <p:cNvPr id="12503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verily, to You are the [final] return and goal.</a:t>
            </a:r>
          </a:p>
        </p:txBody>
      </p:sp>
      <p:sp>
        <p:nvSpPr>
          <p:cNvPr id="12503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5030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3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وَإنَّ لَكَ الْمَمَاتَ وَالْمَحْيَا،</a:t>
            </a:r>
            <a:endParaRPr lang="en-US" altLang="en-US" sz="5400" b="1">
              <a:solidFill>
                <a:srgbClr val="000066"/>
              </a:solidFill>
              <a:cs typeface="Simplified Arabic" panose="02020603050405020304" pitchFamily="18" charset="-78"/>
            </a:endParaRPr>
          </a:p>
        </p:txBody>
      </p:sp>
      <p:sp>
        <p:nvSpPr>
          <p:cNvPr id="12513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verily, to You are causing to death and granting of life.</a:t>
            </a:r>
          </a:p>
        </p:txBody>
      </p:sp>
      <p:sp>
        <p:nvSpPr>
          <p:cNvPr id="12513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5133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3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وَإنَّ لَكَ الآخِرَةَ وَالأُولَى.</a:t>
            </a:r>
            <a:endParaRPr lang="en-US" altLang="en-US" sz="5400" b="1">
              <a:solidFill>
                <a:srgbClr val="000066"/>
              </a:solidFill>
              <a:cs typeface="Simplified Arabic" panose="02020603050405020304" pitchFamily="18" charset="-78"/>
            </a:endParaRPr>
          </a:p>
        </p:txBody>
      </p:sp>
      <p:sp>
        <p:nvSpPr>
          <p:cNvPr id="12523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You are the Last and the First [of all things].</a:t>
            </a:r>
          </a:p>
        </p:txBody>
      </p:sp>
      <p:sp>
        <p:nvSpPr>
          <p:cNvPr id="12523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5235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3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إنَّا نَعُوذُ بِكَ أَنْ نَذِلَّ وَنَخْزَى،</a:t>
            </a:r>
            <a:endParaRPr lang="en-US" altLang="en-US" sz="5400" b="1">
              <a:solidFill>
                <a:srgbClr val="000066"/>
              </a:solidFill>
              <a:cs typeface="Simplified Arabic" panose="02020603050405020304" pitchFamily="18" charset="-78"/>
            </a:endParaRPr>
          </a:p>
        </p:txBody>
      </p:sp>
      <p:sp>
        <p:nvSpPr>
          <p:cNvPr id="12533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we, surely, seek Your protection against meeting of disgrace and shame</a:t>
            </a:r>
          </a:p>
        </p:txBody>
      </p:sp>
      <p:sp>
        <p:nvSpPr>
          <p:cNvPr id="12533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5338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 نَأْتِيَ مَا عَنْهُ تَنْهَى.</a:t>
            </a:r>
            <a:endParaRPr lang="en-US" altLang="en-US" sz="5400" b="1">
              <a:solidFill>
                <a:srgbClr val="000066"/>
              </a:solidFill>
              <a:cs typeface="Simplified Arabic" panose="02020603050405020304" pitchFamily="18" charset="-78"/>
            </a:endParaRPr>
          </a:p>
        </p:txBody>
      </p:sp>
      <p:sp>
        <p:nvSpPr>
          <p:cNvPr id="12544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against committing that which You have ordered us not to do.</a:t>
            </a:r>
          </a:p>
        </p:txBody>
      </p:sp>
      <p:sp>
        <p:nvSpPr>
          <p:cNvPr id="12544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5440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إنَّا نَسْأَلُكَ الْجَنَّةَ بِرَحْمَتِكَ،</a:t>
            </a:r>
            <a:endParaRPr lang="en-US" altLang="en-US" sz="5400" b="1">
              <a:solidFill>
                <a:srgbClr val="000066"/>
              </a:solidFill>
              <a:cs typeface="Simplified Arabic" panose="02020603050405020304" pitchFamily="18" charset="-78"/>
            </a:endParaRPr>
          </a:p>
        </p:txBody>
      </p:sp>
      <p:sp>
        <p:nvSpPr>
          <p:cNvPr id="12554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we, surely, pray You for Paradise, out of Your mercy,</a:t>
            </a:r>
          </a:p>
        </p:txBody>
      </p:sp>
      <p:sp>
        <p:nvSpPr>
          <p:cNvPr id="12554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5542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وَنَسْتَعِيذُ بِكَ مِنَ النَّارِ</a:t>
            </a:r>
            <a:endParaRPr lang="en-US" altLang="en-US" sz="5400" b="1">
              <a:solidFill>
                <a:srgbClr val="000066"/>
              </a:solidFill>
              <a:cs typeface="Simplified Arabic" panose="02020603050405020304" pitchFamily="18" charset="-78"/>
            </a:endParaRPr>
          </a:p>
        </p:txBody>
      </p:sp>
      <p:sp>
        <p:nvSpPr>
          <p:cNvPr id="12564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we seek Your protection against Hellfire.</a:t>
            </a:r>
          </a:p>
        </p:txBody>
      </p:sp>
      <p:sp>
        <p:nvSpPr>
          <p:cNvPr id="12564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5645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4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وَعَبَدْتَ اللّهَ مُخْلِصاً حَتَّى أَتَاكَ اليَقِينُ،</a:t>
            </a:r>
            <a:r>
              <a:rPr lang="en-US" altLang="en-US" sz="5400" b="1">
                <a:solidFill>
                  <a:srgbClr val="000066"/>
                </a:solidFill>
                <a:cs typeface="Simplified Arabic" panose="02020603050405020304" pitchFamily="18" charset="-78"/>
              </a:rPr>
              <a:t> </a:t>
            </a:r>
          </a:p>
        </p:txBody>
      </p:sp>
      <p:sp>
        <p:nvSpPr>
          <p:cNvPr id="14714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served Almighty Allah sincerely until death came upon you. </a:t>
            </a:r>
          </a:p>
        </p:txBody>
      </p:sp>
      <p:sp>
        <p:nvSpPr>
          <p:cNvPr id="14714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7149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فَأَعِذْنَا مِنْهَا بِقُدْرَتِكَ،</a:t>
            </a:r>
            <a:endParaRPr lang="en-US" altLang="en-US" sz="5400" b="1">
              <a:solidFill>
                <a:srgbClr val="000066"/>
              </a:solidFill>
              <a:cs typeface="Simplified Arabic" panose="02020603050405020304" pitchFamily="18" charset="-78"/>
            </a:endParaRPr>
          </a:p>
        </p:txBody>
      </p:sp>
      <p:sp>
        <p:nvSpPr>
          <p:cNvPr id="12574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(please do) save us from it, in the name of Your omnipotence.</a:t>
            </a:r>
          </a:p>
        </p:txBody>
      </p:sp>
      <p:sp>
        <p:nvSpPr>
          <p:cNvPr id="12574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5747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وَنَسْأَلُكَ مِنَ الْحُورِ الْعِينِ</a:t>
            </a:r>
            <a:endParaRPr lang="en-US" altLang="en-US" sz="5400" b="1">
              <a:solidFill>
                <a:srgbClr val="000066"/>
              </a:solidFill>
              <a:cs typeface="Simplified Arabic" panose="02020603050405020304" pitchFamily="18" charset="-78"/>
            </a:endParaRPr>
          </a:p>
        </p:txBody>
      </p:sp>
      <p:sp>
        <p:nvSpPr>
          <p:cNvPr id="12584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We, also, pray You for the women of Paradise;</a:t>
            </a:r>
          </a:p>
        </p:txBody>
      </p:sp>
      <p:sp>
        <p:nvSpPr>
          <p:cNvPr id="12585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5850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فَارْزُقْنَا بِعِزَّتِكَ،</a:t>
            </a:r>
            <a:endParaRPr lang="en-US" altLang="en-US" sz="5400" b="1">
              <a:solidFill>
                <a:srgbClr val="000066"/>
              </a:solidFill>
              <a:cs typeface="Simplified Arabic" panose="02020603050405020304" pitchFamily="18" charset="-78"/>
            </a:endParaRPr>
          </a:p>
        </p:txBody>
      </p:sp>
      <p:sp>
        <p:nvSpPr>
          <p:cNvPr id="12595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please do grant us them, in the name of Your might.</a:t>
            </a:r>
          </a:p>
        </p:txBody>
      </p:sp>
      <p:sp>
        <p:nvSpPr>
          <p:cNvPr id="12595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5952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وَاجْعَلْ أَوْسَعَ أَرْزَاقِنَا عِنْدَ كِبَرِ سِنِّنَا،</a:t>
            </a:r>
            <a:endParaRPr lang="en-US" altLang="en-US" sz="5400" b="1">
              <a:solidFill>
                <a:srgbClr val="000066"/>
              </a:solidFill>
              <a:cs typeface="Simplified Arabic" panose="02020603050405020304" pitchFamily="18" charset="-78"/>
            </a:endParaRPr>
          </a:p>
        </p:txBody>
      </p:sp>
      <p:sp>
        <p:nvSpPr>
          <p:cNvPr id="12605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(please do) make the most expansive of our sustenance be given to us when we become old aged,</a:t>
            </a:r>
          </a:p>
        </p:txBody>
      </p:sp>
      <p:sp>
        <p:nvSpPr>
          <p:cNvPr id="12605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6054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وَأَحْسَنَ أَعْمَالِنَا عِنْدَ اقْتِرَابِ آجَالِنَا،</a:t>
            </a:r>
            <a:endParaRPr lang="en-US" altLang="en-US" sz="5400" b="1">
              <a:solidFill>
                <a:srgbClr val="000066"/>
              </a:solidFill>
              <a:cs typeface="Simplified Arabic" panose="02020603050405020304" pitchFamily="18" charset="-78"/>
            </a:endParaRPr>
          </a:p>
        </p:txBody>
      </p:sp>
      <p:sp>
        <p:nvSpPr>
          <p:cNvPr id="12615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make the best of our deeds be at the time close to our death.</a:t>
            </a:r>
          </a:p>
        </p:txBody>
      </p:sp>
      <p:sp>
        <p:nvSpPr>
          <p:cNvPr id="12615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6157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وَأَطِلْ فِي طَاعَتِكَ،</a:t>
            </a:r>
            <a:endParaRPr lang="en-US" altLang="en-US" sz="5400" b="1">
              <a:solidFill>
                <a:srgbClr val="000066"/>
              </a:solidFill>
              <a:cs typeface="Simplified Arabic" panose="02020603050405020304" pitchFamily="18" charset="-78"/>
            </a:endParaRPr>
          </a:p>
        </p:txBody>
      </p:sp>
      <p:sp>
        <p:nvSpPr>
          <p:cNvPr id="12625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(please do) extend [our ages and make us spend them] in acts of obedience to You,</a:t>
            </a:r>
          </a:p>
        </p:txBody>
      </p:sp>
      <p:sp>
        <p:nvSpPr>
          <p:cNvPr id="12625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6259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وَمَا يُقَرِّبُ إلَيْكَ،</a:t>
            </a:r>
            <a:endParaRPr lang="en-US" altLang="en-US" sz="5400" b="1">
              <a:solidFill>
                <a:srgbClr val="000066"/>
              </a:solidFill>
              <a:cs typeface="Simplified Arabic" panose="02020603050405020304" pitchFamily="18" charset="-78"/>
            </a:endParaRPr>
          </a:p>
        </p:txBody>
      </p:sp>
      <p:sp>
        <p:nvSpPr>
          <p:cNvPr id="12636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in all that which draws us near to You,</a:t>
            </a:r>
          </a:p>
        </p:txBody>
      </p:sp>
      <p:sp>
        <p:nvSpPr>
          <p:cNvPr id="12636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6362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6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وَيُحْظِي عِنْدَكَ،</a:t>
            </a:r>
            <a:endParaRPr lang="en-US" altLang="en-US" sz="5400" b="1">
              <a:solidFill>
                <a:srgbClr val="000066"/>
              </a:solidFill>
              <a:cs typeface="Simplified Arabic" panose="02020603050405020304" pitchFamily="18" charset="-78"/>
            </a:endParaRPr>
          </a:p>
        </p:txBody>
      </p:sp>
      <p:sp>
        <p:nvSpPr>
          <p:cNvPr id="12646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in all that which allow us to enjoy a good position with You,</a:t>
            </a:r>
          </a:p>
        </p:txBody>
      </p:sp>
      <p:sp>
        <p:nvSpPr>
          <p:cNvPr id="12646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6464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وَيُزْلِفُ لَدَيْكَ أَعْمَارَنَا،</a:t>
            </a:r>
            <a:endParaRPr lang="en-US" altLang="en-US" sz="5400" b="1">
              <a:solidFill>
                <a:srgbClr val="000066"/>
              </a:solidFill>
              <a:cs typeface="Simplified Arabic" panose="02020603050405020304" pitchFamily="18" charset="-78"/>
            </a:endParaRPr>
          </a:p>
        </p:txBody>
      </p:sp>
      <p:sp>
        <p:nvSpPr>
          <p:cNvPr id="12656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in all that which make our lives acceptable by You.</a:t>
            </a:r>
          </a:p>
        </p:txBody>
      </p:sp>
      <p:sp>
        <p:nvSpPr>
          <p:cNvPr id="12656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6566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وَأَحْسِنْ فِي جَمِيعِ أَحْوَالِنَا وَأُمُورِنَا مَعْرِفَتَنَا،</a:t>
            </a:r>
            <a:endParaRPr lang="en-US" altLang="en-US" sz="5400" b="1">
              <a:solidFill>
                <a:srgbClr val="000066"/>
              </a:solidFill>
              <a:cs typeface="Simplified Arabic" panose="02020603050405020304" pitchFamily="18" charset="-78"/>
            </a:endParaRPr>
          </a:p>
        </p:txBody>
      </p:sp>
      <p:sp>
        <p:nvSpPr>
          <p:cNvPr id="12666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(please do) improve our recognition of You under all circumstance and conditions.</a:t>
            </a:r>
          </a:p>
        </p:txBody>
      </p:sp>
      <p:sp>
        <p:nvSpPr>
          <p:cNvPr id="12666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6669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subTitle" idx="1"/>
          </p:nvPr>
        </p:nvSpPr>
        <p:spPr>
          <a:xfrm>
            <a:off x="468313" y="188913"/>
            <a:ext cx="8280400" cy="360362"/>
          </a:xfrm>
          <a:gradFill rotWithShape="1">
            <a:gsLst>
              <a:gs pos="0">
                <a:srgbClr val="FFFF99"/>
              </a:gs>
              <a:gs pos="100000">
                <a:srgbClr val="FFFF99">
                  <a:gamma/>
                  <a:shade val="46275"/>
                  <a:invGamma/>
                </a:srgbClr>
              </a:gs>
            </a:gsLst>
            <a:lin ang="5400000" scaled="1"/>
          </a:gradFill>
          <a:ln/>
        </p:spPr>
        <p:txBody>
          <a:bodyPr/>
          <a:lstStyle/>
          <a:p>
            <a:pPr>
              <a:lnSpc>
                <a:spcPct val="80000"/>
              </a:lnSpc>
            </a:pPr>
            <a:r>
              <a:rPr lang="en-GB" altLang="en-US" sz="2000" b="1">
                <a:solidFill>
                  <a:srgbClr val="003399"/>
                </a:solidFill>
                <a:latin typeface="Trebuchet MS" panose="020B0603020202020204" pitchFamily="34" charset="0"/>
              </a:rPr>
              <a:t>A’maal for the night of Mab'ath </a:t>
            </a:r>
            <a:endParaRPr lang="en-US" altLang="en-US" sz="2000" b="1">
              <a:solidFill>
                <a:srgbClr val="003399"/>
              </a:solidFill>
              <a:latin typeface="Trebuchet MS" panose="020B0603020202020204" pitchFamily="34" charset="0"/>
            </a:endParaRPr>
          </a:p>
        </p:txBody>
      </p:sp>
      <p:sp>
        <p:nvSpPr>
          <p:cNvPr id="520195"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MI’RAJ - THE JOURNEY</a:t>
            </a:r>
          </a:p>
        </p:txBody>
      </p:sp>
      <p:sp>
        <p:nvSpPr>
          <p:cNvPr id="520196" name="Rectangle 4"/>
          <p:cNvSpPr>
            <a:spLocks noChangeArrowheads="1"/>
          </p:cNvSpPr>
          <p:nvPr/>
        </p:nvSpPr>
        <p:spPr bwMode="auto">
          <a:xfrm>
            <a:off x="250825" y="1270000"/>
            <a:ext cx="8642350" cy="5203825"/>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solidFill>
                  <a:srgbClr val="FFFF00"/>
                </a:solidFill>
              </a:rPr>
              <a:t>The great journey began from the house of Umme Hani, a sister of Imam Ali (A). The Holy Prophet (S) was resting there when he was awakened from his sleep by Angel Jibraeel (A). He was asked to mount on a winged animal called Buraaq. He then went from Makka to the Masjid al-Aqsa in Baytul Muqaddas (now known as Jerusalem). On the way he stopped at the mountain of Sinai and offered 2 rakat prayers there, because it is the mountain on which Allah spoke with Prophet Musa (A).</a:t>
            </a:r>
          </a:p>
          <a:p>
            <a:r>
              <a:rPr lang="en-US" altLang="en-US">
                <a:solidFill>
                  <a:srgbClr val="FFFF00"/>
                </a:solidFill>
              </a:rPr>
              <a:t>On the second part of his journey, the Holy Prophet (S) rose from Masjid al-Aqsa through the seven heavens with Jibraeel (A). Here he met the Prophets Isa, Musa, Nuh and Adam (A). He also saw the places of blessing and pleasure (Heaven) and the places of torture and suffering (Hell). </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فَصَلَوَاتُ اللّهِ عَلَيْكَ وَرَحْمَتُهُ</a:t>
            </a:r>
            <a:r>
              <a:rPr lang="en-US" altLang="en-US" sz="5400" b="1">
                <a:solidFill>
                  <a:srgbClr val="000066"/>
                </a:solidFill>
                <a:cs typeface="Simplified Arabic" panose="02020603050405020304" pitchFamily="18" charset="-78"/>
              </a:rPr>
              <a:t> </a:t>
            </a:r>
          </a:p>
        </p:txBody>
      </p:sp>
      <p:sp>
        <p:nvSpPr>
          <p:cNvPr id="14725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Blessings and mercy of Allah be upon you </a:t>
            </a:r>
          </a:p>
        </p:txBody>
      </p:sp>
      <p:sp>
        <p:nvSpPr>
          <p:cNvPr id="14725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7251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وَلا تَكِلْنَا إلَى أَحَدٍ مِنْ خَلْقِكَ فَيَمُنَّ عَلَيْنَا،</a:t>
            </a:r>
            <a:endParaRPr lang="en-US" altLang="en-US" sz="5400" b="1">
              <a:solidFill>
                <a:srgbClr val="000066"/>
              </a:solidFill>
              <a:cs typeface="Simplified Arabic" panose="02020603050405020304" pitchFamily="18" charset="-78"/>
            </a:endParaRPr>
          </a:p>
        </p:txBody>
      </p:sp>
      <p:sp>
        <p:nvSpPr>
          <p:cNvPr id="12677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do not refer us to any of Your beings lest they shall always remind us of their favors to us.</a:t>
            </a:r>
          </a:p>
        </p:txBody>
      </p:sp>
      <p:sp>
        <p:nvSpPr>
          <p:cNvPr id="12677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6771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وَتَفَضَّلْ عَلَيْنَا بِجَمِيعِ حَوَائِجِنَا لِلدُّنْيَا وَالآخِرَةِ،</a:t>
            </a:r>
            <a:endParaRPr lang="en-US" altLang="en-US" sz="5400" b="1">
              <a:solidFill>
                <a:srgbClr val="000066"/>
              </a:solidFill>
              <a:cs typeface="Simplified Arabic" panose="02020603050405020304" pitchFamily="18" charset="-78"/>
            </a:endParaRPr>
          </a:p>
        </p:txBody>
      </p:sp>
      <p:sp>
        <p:nvSpPr>
          <p:cNvPr id="12687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please favor us by settling all our needs, in this world as well as the Next World.</a:t>
            </a:r>
          </a:p>
        </p:txBody>
      </p:sp>
      <p:sp>
        <p:nvSpPr>
          <p:cNvPr id="12687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6874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وَابْدَأْ بِآبَائِنَا وَأَبْنَائِنَا</a:t>
            </a:r>
            <a:endParaRPr lang="en-US" altLang="en-US" sz="5400" b="1">
              <a:solidFill>
                <a:srgbClr val="000066"/>
              </a:solidFill>
              <a:cs typeface="Simplified Arabic" panose="02020603050405020304" pitchFamily="18" charset="-78"/>
            </a:endParaRPr>
          </a:p>
        </p:txBody>
      </p:sp>
      <p:sp>
        <p:nvSpPr>
          <p:cNvPr id="12697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(please do) do the same thing to our forefathers, our descendants,</a:t>
            </a:r>
          </a:p>
        </p:txBody>
      </p:sp>
      <p:sp>
        <p:nvSpPr>
          <p:cNvPr id="12697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6976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وَجَمِيعِ إخْوَانِنَا الْمُؤْمِنِينَ</a:t>
            </a:r>
            <a:endParaRPr lang="en-US" altLang="en-US" sz="5400" b="1">
              <a:solidFill>
                <a:srgbClr val="000066"/>
              </a:solidFill>
              <a:cs typeface="Simplified Arabic" panose="02020603050405020304" pitchFamily="18" charset="-78"/>
            </a:endParaRPr>
          </a:p>
        </p:txBody>
      </p:sp>
      <p:sp>
        <p:nvSpPr>
          <p:cNvPr id="12707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all our brethren-in-faith;</a:t>
            </a:r>
          </a:p>
        </p:txBody>
      </p:sp>
      <p:sp>
        <p:nvSpPr>
          <p:cNvPr id="12707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7078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فِي جَمِيعِ مَا سَأَلْنَاكَ لأنْفُسِنَا</a:t>
            </a:r>
            <a:endParaRPr lang="en-US" altLang="en-US" sz="5400" b="1">
              <a:solidFill>
                <a:srgbClr val="000066"/>
              </a:solidFill>
              <a:cs typeface="Simplified Arabic" panose="02020603050405020304" pitchFamily="18" charset="-78"/>
            </a:endParaRPr>
          </a:p>
        </p:txBody>
      </p:sp>
      <p:sp>
        <p:nvSpPr>
          <p:cNvPr id="12718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with regard to all that which we have besought You for ourselves</a:t>
            </a:r>
          </a:p>
        </p:txBody>
      </p:sp>
      <p:sp>
        <p:nvSpPr>
          <p:cNvPr id="12718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7181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يَا أَرْحَمَ الرَّاحِمِينَ.</a:t>
            </a:r>
            <a:endParaRPr lang="en-US" altLang="en-US" sz="5400" b="1">
              <a:solidFill>
                <a:srgbClr val="000066"/>
              </a:solidFill>
              <a:cs typeface="Simplified Arabic" panose="02020603050405020304" pitchFamily="18" charset="-78"/>
            </a:endParaRPr>
          </a:p>
        </p:txBody>
      </p:sp>
      <p:sp>
        <p:nvSpPr>
          <p:cNvPr id="12728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the most Merciful of all those who show mercy.</a:t>
            </a:r>
          </a:p>
        </p:txBody>
      </p:sp>
      <p:sp>
        <p:nvSpPr>
          <p:cNvPr id="12728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7283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إنَّا نَسْأَلُكَ بِاسْمِكَ الْعَظِيمِ،</a:t>
            </a:r>
            <a:endParaRPr lang="en-US" altLang="en-US" sz="5400" b="1">
              <a:solidFill>
                <a:srgbClr val="000066"/>
              </a:solidFill>
              <a:cs typeface="Simplified Arabic" panose="02020603050405020304" pitchFamily="18" charset="-78"/>
            </a:endParaRPr>
          </a:p>
        </p:txBody>
      </p:sp>
      <p:sp>
        <p:nvSpPr>
          <p:cNvPr id="12738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we, verily, beseech You by Your Grand Name</a:t>
            </a:r>
          </a:p>
        </p:txBody>
      </p:sp>
      <p:sp>
        <p:nvSpPr>
          <p:cNvPr id="12738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7386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وَمُلْكِكَ الْقَدِيمِ،</a:t>
            </a:r>
            <a:endParaRPr lang="en-US" altLang="en-US" sz="5400" b="1">
              <a:solidFill>
                <a:srgbClr val="000066"/>
              </a:solidFill>
              <a:cs typeface="Simplified Arabic" panose="02020603050405020304" pitchFamily="18" charset="-78"/>
            </a:endParaRPr>
          </a:p>
        </p:txBody>
      </p:sp>
      <p:sp>
        <p:nvSpPr>
          <p:cNvPr id="12748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Your Eternal Kingdom</a:t>
            </a:r>
          </a:p>
        </p:txBody>
      </p:sp>
      <p:sp>
        <p:nvSpPr>
          <p:cNvPr id="12748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7488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أَنْ تُصَلِّيَ عَلَى مُحَمَّدٍ وَآلِ مُحَمَّدٍ</a:t>
            </a:r>
            <a:endParaRPr lang="en-US" altLang="en-US" sz="5400" b="1">
              <a:solidFill>
                <a:srgbClr val="000066"/>
              </a:solidFill>
              <a:cs typeface="Simplified Arabic" panose="02020603050405020304" pitchFamily="18" charset="-78"/>
            </a:endParaRPr>
          </a:p>
        </p:txBody>
      </p:sp>
      <p:sp>
        <p:nvSpPr>
          <p:cNvPr id="12759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to send blessings upon Muhammad and the Household of Muhammad</a:t>
            </a:r>
          </a:p>
        </p:txBody>
      </p:sp>
      <p:sp>
        <p:nvSpPr>
          <p:cNvPr id="12759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7590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 تَغْفِرَ لَنَا الذَّنْبَ الْعَظِيمَ،</a:t>
            </a:r>
            <a:endParaRPr lang="en-US" altLang="en-US" sz="5400" b="1">
              <a:solidFill>
                <a:srgbClr val="000066"/>
              </a:solidFill>
              <a:cs typeface="Simplified Arabic" panose="02020603050405020304" pitchFamily="18" charset="-78"/>
            </a:endParaRPr>
          </a:p>
        </p:txBody>
      </p:sp>
      <p:sp>
        <p:nvSpPr>
          <p:cNvPr id="12769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forgive our grave sins,</a:t>
            </a:r>
          </a:p>
        </p:txBody>
      </p:sp>
      <p:sp>
        <p:nvSpPr>
          <p:cNvPr id="12769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7693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وَعَلَى أَهْلِ بَيْتِكَ الطَّاهِرِينَ.</a:t>
            </a:r>
            <a:r>
              <a:rPr lang="en-US" altLang="en-US" sz="5400" b="1">
                <a:solidFill>
                  <a:srgbClr val="000066"/>
                </a:solidFill>
                <a:cs typeface="Simplified Arabic" panose="02020603050405020304" pitchFamily="18" charset="-78"/>
              </a:rPr>
              <a:t> </a:t>
            </a:r>
          </a:p>
        </p:txBody>
      </p:sp>
      <p:sp>
        <p:nvSpPr>
          <p:cNvPr id="14735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upon your Household, the Immaculate. </a:t>
            </a:r>
          </a:p>
        </p:txBody>
      </p:sp>
      <p:sp>
        <p:nvSpPr>
          <p:cNvPr id="14735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7354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إنَّهُ لا يَغْفِرُ الْعَظِيمَ إلاّ الْعَظِيمُ.</a:t>
            </a:r>
            <a:endParaRPr lang="en-US" altLang="en-US" sz="5400" b="1">
              <a:solidFill>
                <a:srgbClr val="000066"/>
              </a:solidFill>
              <a:cs typeface="Simplified Arabic" panose="02020603050405020304" pitchFamily="18" charset="-78"/>
            </a:endParaRPr>
          </a:p>
        </p:txBody>
      </p:sp>
      <p:sp>
        <p:nvSpPr>
          <p:cNvPr id="12779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for none can forgive the grave save the All-great.</a:t>
            </a:r>
          </a:p>
        </p:txBody>
      </p:sp>
      <p:sp>
        <p:nvSpPr>
          <p:cNvPr id="12779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7795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وَهذَا رَجَبٌ الْمُكَرَّمُ</a:t>
            </a:r>
            <a:endParaRPr lang="en-US" altLang="en-US" sz="5400" b="1">
              <a:solidFill>
                <a:srgbClr val="000066"/>
              </a:solidFill>
              <a:cs typeface="Simplified Arabic" panose="02020603050405020304" pitchFamily="18" charset="-78"/>
            </a:endParaRPr>
          </a:p>
        </p:txBody>
      </p:sp>
      <p:sp>
        <p:nvSpPr>
          <p:cNvPr id="12789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this is Rajab, the honored month,</a:t>
            </a:r>
          </a:p>
        </p:txBody>
      </p:sp>
      <p:sp>
        <p:nvSpPr>
          <p:cNvPr id="12789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7898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الَّذِي أَكْرَمْتَنَا بِهِ أَوَّلُ أَشْهُرِ الْحُرُمِ،</a:t>
            </a:r>
            <a:endParaRPr lang="en-US" altLang="en-US" sz="5400" b="1">
              <a:solidFill>
                <a:srgbClr val="000066"/>
              </a:solidFill>
              <a:cs typeface="Simplified Arabic" panose="02020603050405020304" pitchFamily="18" charset="-78"/>
            </a:endParaRPr>
          </a:p>
        </p:txBody>
      </p:sp>
      <p:sp>
        <p:nvSpPr>
          <p:cNvPr id="12800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which You have honored us through it, being the first of the Sacred Months,</a:t>
            </a:r>
          </a:p>
        </p:txBody>
      </p:sp>
      <p:sp>
        <p:nvSpPr>
          <p:cNvPr id="12800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8000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أَكْرَمْتَنَا بِهِ مِنْ بَيْنِ الأُمَمِ،</a:t>
            </a:r>
            <a:endParaRPr lang="en-US" altLang="en-US" sz="5400" b="1">
              <a:solidFill>
                <a:srgbClr val="000066"/>
              </a:solidFill>
              <a:cs typeface="Simplified Arabic" panose="02020603050405020304" pitchFamily="18" charset="-78"/>
            </a:endParaRPr>
          </a:p>
        </p:txBody>
      </p:sp>
      <p:sp>
        <p:nvSpPr>
          <p:cNvPr id="12881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have selected us for this honor from amongst the other nations.</a:t>
            </a:r>
          </a:p>
        </p:txBody>
      </p:sp>
      <p:sp>
        <p:nvSpPr>
          <p:cNvPr id="12881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8819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فَلَكَ الْحَمْدُ يَا ذَا الْجُودِ وَالْكَرَمِ،</a:t>
            </a:r>
            <a:endParaRPr lang="en-US" altLang="en-US" sz="5400" b="1">
              <a:solidFill>
                <a:srgbClr val="000066"/>
              </a:solidFill>
              <a:cs typeface="Simplified Arabic" panose="02020603050405020304" pitchFamily="18" charset="-78"/>
            </a:endParaRPr>
          </a:p>
        </p:txBody>
      </p:sp>
      <p:sp>
        <p:nvSpPr>
          <p:cNvPr id="12892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So, all praise be to You; O the Lord of Magnanimity and Generosity.</a:t>
            </a:r>
          </a:p>
        </p:txBody>
      </p:sp>
      <p:sp>
        <p:nvSpPr>
          <p:cNvPr id="12892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8922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فَأَسْأَلُكَ بِهِ وَبِاسْمِكَ</a:t>
            </a:r>
            <a:endParaRPr lang="en-US" altLang="en-US" sz="5400" b="1">
              <a:solidFill>
                <a:srgbClr val="000066"/>
              </a:solidFill>
              <a:cs typeface="Simplified Arabic" panose="02020603050405020304" pitchFamily="18" charset="-78"/>
            </a:endParaRPr>
          </a:p>
        </p:txBody>
      </p:sp>
      <p:sp>
        <p:nvSpPr>
          <p:cNvPr id="12902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thus beseech You by Your Name,</a:t>
            </a:r>
          </a:p>
        </p:txBody>
      </p:sp>
      <p:sp>
        <p:nvSpPr>
          <p:cNvPr id="12902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9024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الأَعْظَمِ الأَعْظَمِ الأَعْظَمِ،</a:t>
            </a:r>
            <a:endParaRPr lang="en-US" altLang="en-US" sz="5400" b="1">
              <a:solidFill>
                <a:srgbClr val="000066"/>
              </a:solidFill>
              <a:cs typeface="Simplified Arabic" panose="02020603050405020304" pitchFamily="18" charset="-78"/>
            </a:endParaRPr>
          </a:p>
        </p:txBody>
      </p:sp>
      <p:sp>
        <p:nvSpPr>
          <p:cNvPr id="12912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grandest, the grandest, the grandest,</a:t>
            </a:r>
          </a:p>
        </p:txBody>
      </p:sp>
      <p:sp>
        <p:nvSpPr>
          <p:cNvPr id="12912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9126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الأَجَلِّ الأَكْرَمِ</a:t>
            </a:r>
            <a:endParaRPr lang="en-US" altLang="en-US" sz="5400" b="1">
              <a:solidFill>
                <a:srgbClr val="000066"/>
              </a:solidFill>
              <a:cs typeface="Simplified Arabic" panose="02020603050405020304" pitchFamily="18" charset="-78"/>
            </a:endParaRPr>
          </a:p>
        </p:txBody>
      </p:sp>
      <p:sp>
        <p:nvSpPr>
          <p:cNvPr id="12922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most majestic, the most honorable,</a:t>
            </a:r>
          </a:p>
        </p:txBody>
      </p:sp>
      <p:sp>
        <p:nvSpPr>
          <p:cNvPr id="12922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9229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33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الَّذِي خَلَقْتَهُ فَاسْتَقَرَّ فِي ظِلِّكَ</a:t>
            </a:r>
            <a:endParaRPr lang="en-US" altLang="en-US" sz="5400" b="1">
              <a:solidFill>
                <a:srgbClr val="000066"/>
              </a:solidFill>
              <a:cs typeface="Simplified Arabic" panose="02020603050405020304" pitchFamily="18" charset="-78"/>
            </a:endParaRPr>
          </a:p>
        </p:txBody>
      </p:sp>
      <p:sp>
        <p:nvSpPr>
          <p:cNvPr id="12933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that You have created so that it has settled under Your Shadow</a:t>
            </a:r>
          </a:p>
        </p:txBody>
      </p:sp>
      <p:sp>
        <p:nvSpPr>
          <p:cNvPr id="12933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9331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43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فَلا يَخْرُجُ مِنْكَ إلَى غَيْرِكَ</a:t>
            </a:r>
            <a:endParaRPr lang="en-US" altLang="en-US" sz="5400" b="1">
              <a:solidFill>
                <a:srgbClr val="000066"/>
              </a:solidFill>
              <a:cs typeface="Simplified Arabic" panose="02020603050405020304" pitchFamily="18" charset="-78"/>
            </a:endParaRPr>
          </a:p>
        </p:txBody>
      </p:sp>
      <p:sp>
        <p:nvSpPr>
          <p:cNvPr id="12943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it thus shall never transfer to anyone other than You</a:t>
            </a:r>
            <a:r>
              <a:rPr lang="en-US" altLang="en-US" sz="3200" b="1">
                <a:solidFill>
                  <a:srgbClr val="000066"/>
                </a:solidFill>
                <a:latin typeface="Al-Arial"/>
                <a:ea typeface="MS Mincho" panose="02020609040205080304" pitchFamily="49" charset="-128"/>
              </a:rPr>
              <a:t>—</a:t>
            </a:r>
            <a:endParaRPr lang="en-US" altLang="en-US" sz="3200" b="1">
              <a:solidFill>
                <a:srgbClr val="000066"/>
              </a:solidFill>
              <a:ea typeface="MS Mincho" panose="02020609040205080304" pitchFamily="49" charset="-128"/>
            </a:endParaRPr>
          </a:p>
        </p:txBody>
      </p:sp>
      <p:sp>
        <p:nvSpPr>
          <p:cNvPr id="12943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9434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أَشْهَدُ أَنْ لا إِلهَ إِلاَّ اللّهُ وَحْدَهُ لا شَرِيكَ لَهُ،</a:t>
            </a:r>
            <a:endParaRPr lang="en-US" altLang="en-US" sz="5400" b="1">
              <a:solidFill>
                <a:srgbClr val="000066"/>
              </a:solidFill>
              <a:cs typeface="Simplified Arabic" panose="02020603050405020304" pitchFamily="18" charset="-78"/>
            </a:endParaRPr>
          </a:p>
        </p:txBody>
      </p:sp>
      <p:sp>
        <p:nvSpPr>
          <p:cNvPr id="14745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that there is no god save Allah, alone without having any associate; </a:t>
            </a:r>
          </a:p>
        </p:txBody>
      </p:sp>
      <p:sp>
        <p:nvSpPr>
          <p:cNvPr id="14745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7456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3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أَنْ تُصَلِّيَ عَلَى مُحَمَّدٍ وَأَهْلِ بَيْتِهِ الطَّاهِرِينَ،</a:t>
            </a:r>
            <a:endParaRPr lang="en-US" altLang="en-US" sz="5400" b="1">
              <a:solidFill>
                <a:srgbClr val="000066"/>
              </a:solidFill>
              <a:cs typeface="Simplified Arabic" panose="02020603050405020304" pitchFamily="18" charset="-78"/>
            </a:endParaRPr>
          </a:p>
        </p:txBody>
      </p:sp>
      <p:sp>
        <p:nvSpPr>
          <p:cNvPr id="12953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beseech You to send blessings upon Muhammad and his Household, the immaculate,</a:t>
            </a:r>
          </a:p>
        </p:txBody>
      </p:sp>
      <p:sp>
        <p:nvSpPr>
          <p:cNvPr id="12953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9536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3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 تَجْعَلَنَا مِنَ الْعَامِلِينَ فِيهِ بِطَاعَتِكَ،</a:t>
            </a:r>
            <a:endParaRPr lang="en-US" altLang="en-US" sz="5400" b="1">
              <a:solidFill>
                <a:srgbClr val="000066"/>
              </a:solidFill>
              <a:cs typeface="Simplified Arabic" panose="02020603050405020304" pitchFamily="18" charset="-78"/>
            </a:endParaRPr>
          </a:p>
        </p:txBody>
      </p:sp>
      <p:sp>
        <p:nvSpPr>
          <p:cNvPr id="12963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to include us, during this month, with those who practice acts of obedience to You</a:t>
            </a:r>
          </a:p>
        </p:txBody>
      </p:sp>
      <p:sp>
        <p:nvSpPr>
          <p:cNvPr id="12963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9638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4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وَالآمِلِينَ فِيهِ لِشَفَاعَتِكَ.</a:t>
            </a:r>
            <a:endParaRPr lang="en-US" altLang="en-US" sz="5400" b="1">
              <a:solidFill>
                <a:srgbClr val="000066"/>
              </a:solidFill>
              <a:cs typeface="Simplified Arabic" panose="02020603050405020304" pitchFamily="18" charset="-78"/>
            </a:endParaRPr>
          </a:p>
        </p:txBody>
      </p:sp>
      <p:sp>
        <p:nvSpPr>
          <p:cNvPr id="12974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those who hope for Your admission.</a:t>
            </a:r>
          </a:p>
        </p:txBody>
      </p:sp>
      <p:sp>
        <p:nvSpPr>
          <p:cNvPr id="12974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9741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4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اهْدِنَا إلَى سَوَاءِ السَّبِيلِ،</a:t>
            </a:r>
            <a:endParaRPr lang="en-US" altLang="en-US" sz="5400" b="1">
              <a:solidFill>
                <a:srgbClr val="000066"/>
              </a:solidFill>
              <a:cs typeface="Simplified Arabic" panose="02020603050405020304" pitchFamily="18" charset="-78"/>
            </a:endParaRPr>
          </a:p>
        </p:txBody>
      </p:sp>
      <p:sp>
        <p:nvSpPr>
          <p:cNvPr id="12984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do) lead us to the Right Path,</a:t>
            </a:r>
          </a:p>
        </p:txBody>
      </p:sp>
      <p:sp>
        <p:nvSpPr>
          <p:cNvPr id="12984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9843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وَاجْعَلْ مَقِيلَنَا عِنْدَكَ خَيْرَ مَقِيلٍ،</a:t>
            </a:r>
            <a:endParaRPr lang="en-US" altLang="en-US" sz="5400" b="1">
              <a:solidFill>
                <a:srgbClr val="000066"/>
              </a:solidFill>
              <a:cs typeface="Simplified Arabic" panose="02020603050405020304" pitchFamily="18" charset="-78"/>
            </a:endParaRPr>
          </a:p>
        </p:txBody>
      </p:sp>
      <p:sp>
        <p:nvSpPr>
          <p:cNvPr id="12994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choose for us the best resting-place with You,</a:t>
            </a:r>
          </a:p>
        </p:txBody>
      </p:sp>
      <p:sp>
        <p:nvSpPr>
          <p:cNvPr id="12994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9946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فِي ظِلٍّ ظَلِيلٍ،</a:t>
            </a:r>
            <a:endParaRPr lang="en-US" altLang="en-US" sz="5400" b="1">
              <a:solidFill>
                <a:srgbClr val="000066"/>
              </a:solidFill>
              <a:cs typeface="Simplified Arabic" panose="02020603050405020304" pitchFamily="18" charset="-78"/>
            </a:endParaRPr>
          </a:p>
        </p:txBody>
      </p:sp>
      <p:sp>
        <p:nvSpPr>
          <p:cNvPr id="13004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under a dense shade</a:t>
            </a:r>
          </a:p>
        </p:txBody>
      </p:sp>
      <p:sp>
        <p:nvSpPr>
          <p:cNvPr id="13004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0048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وَمُلْكٍ جَزِيلٍ،</a:t>
            </a:r>
            <a:endParaRPr lang="en-US" altLang="en-US" sz="5400" b="1">
              <a:solidFill>
                <a:srgbClr val="000066"/>
              </a:solidFill>
              <a:cs typeface="Simplified Arabic" panose="02020603050405020304" pitchFamily="18" charset="-78"/>
            </a:endParaRPr>
          </a:p>
        </p:txBody>
      </p:sp>
      <p:sp>
        <p:nvSpPr>
          <p:cNvPr id="13015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abundant possession.</a:t>
            </a:r>
          </a:p>
        </p:txBody>
      </p:sp>
      <p:sp>
        <p:nvSpPr>
          <p:cNvPr id="13015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0150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5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فَإنَّكَ حَسْبُنَا وَنِعْمَ الْوَكِيلُ.</a:t>
            </a:r>
            <a:endParaRPr lang="en-US" altLang="en-US" sz="5400" b="1">
              <a:solidFill>
                <a:srgbClr val="000066"/>
              </a:solidFill>
              <a:cs typeface="Simplified Arabic" panose="02020603050405020304" pitchFamily="18" charset="-78"/>
            </a:endParaRPr>
          </a:p>
        </p:txBody>
      </p:sp>
      <p:sp>
        <p:nvSpPr>
          <p:cNvPr id="13025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Surely, You are Sufficient for us! Most Excellent are You, and in You do we trust!</a:t>
            </a:r>
          </a:p>
        </p:txBody>
      </p:sp>
      <p:sp>
        <p:nvSpPr>
          <p:cNvPr id="13025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0253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5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اقْلِبْنَا مُفْلِحِينَ مُنْجِحِينَ</a:t>
            </a:r>
            <a:endParaRPr lang="en-US" altLang="en-US" sz="5400" b="1">
              <a:solidFill>
                <a:srgbClr val="000066"/>
              </a:solidFill>
              <a:cs typeface="Simplified Arabic" panose="02020603050405020304" pitchFamily="18" charset="-78"/>
            </a:endParaRPr>
          </a:p>
        </p:txBody>
      </p:sp>
      <p:sp>
        <p:nvSpPr>
          <p:cNvPr id="13035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do) make us return (to You) with success and victory;</a:t>
            </a:r>
          </a:p>
        </p:txBody>
      </p:sp>
      <p:sp>
        <p:nvSpPr>
          <p:cNvPr id="13035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0355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5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غَيْرَ مَغْضُوبٍ عَلَيْنَا وَلا ضَالّينَ</a:t>
            </a:r>
            <a:endParaRPr lang="en-US" altLang="en-US" sz="5400" b="1">
              <a:solidFill>
                <a:srgbClr val="000066"/>
              </a:solidFill>
              <a:cs typeface="Simplified Arabic" panose="02020603050405020304" pitchFamily="18" charset="-78"/>
            </a:endParaRPr>
          </a:p>
        </p:txBody>
      </p:sp>
      <p:sp>
        <p:nvSpPr>
          <p:cNvPr id="13045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neither accursed (by You) nor misleading (the Right Path),</a:t>
            </a:r>
          </a:p>
        </p:txBody>
      </p:sp>
      <p:sp>
        <p:nvSpPr>
          <p:cNvPr id="13045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0458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5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وَأَشْهَدُ أَنَّ مُحَمَّداً عَبْدُهُ وَرَسُولُهُ،</a:t>
            </a:r>
            <a:r>
              <a:rPr lang="en-US" altLang="en-US" sz="5400" b="1">
                <a:solidFill>
                  <a:srgbClr val="000066"/>
                </a:solidFill>
                <a:cs typeface="Simplified Arabic" panose="02020603050405020304" pitchFamily="18" charset="-78"/>
              </a:rPr>
              <a:t> </a:t>
            </a:r>
          </a:p>
        </p:txBody>
      </p:sp>
      <p:sp>
        <p:nvSpPr>
          <p:cNvPr id="14755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bear witness that Muhammad is His servant and Messenger. </a:t>
            </a:r>
          </a:p>
        </p:txBody>
      </p:sp>
      <p:sp>
        <p:nvSpPr>
          <p:cNvPr id="14755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7558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بِرَحْمَتِكَ يَا أَرْحَمَ الرَّاحِمِينَ.</a:t>
            </a:r>
            <a:endParaRPr lang="en-US" altLang="en-US" sz="5400" b="1">
              <a:solidFill>
                <a:srgbClr val="000066"/>
              </a:solidFill>
              <a:cs typeface="Simplified Arabic" panose="02020603050405020304" pitchFamily="18" charset="-78"/>
            </a:endParaRPr>
          </a:p>
        </p:txBody>
      </p:sp>
      <p:sp>
        <p:nvSpPr>
          <p:cNvPr id="13056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out of Your mercy; O the most Merciful of all those who show mercy.</a:t>
            </a:r>
          </a:p>
        </p:txBody>
      </p:sp>
      <p:sp>
        <p:nvSpPr>
          <p:cNvPr id="13056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0560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66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إنِّي أَسْأَلُك بِعَزَائِمِ مَغْفِرَتِكَ،</a:t>
            </a:r>
            <a:endParaRPr lang="en-US" altLang="en-US" sz="5400" b="1">
              <a:solidFill>
                <a:srgbClr val="000066"/>
              </a:solidFill>
              <a:cs typeface="Simplified Arabic" panose="02020603050405020304" pitchFamily="18" charset="-78"/>
            </a:endParaRPr>
          </a:p>
        </p:txBody>
      </p:sp>
      <p:sp>
        <p:nvSpPr>
          <p:cNvPr id="13066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I earnestly beseech You, in the name of the matters that bring about Your forgiveness</a:t>
            </a:r>
          </a:p>
        </p:txBody>
      </p:sp>
      <p:sp>
        <p:nvSpPr>
          <p:cNvPr id="13066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0662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وَبِوَاجِبِ رَحْمَتِكَ،</a:t>
            </a:r>
            <a:endParaRPr lang="en-US" altLang="en-US" sz="5400" b="1">
              <a:solidFill>
                <a:srgbClr val="000066"/>
              </a:solidFill>
              <a:cs typeface="Simplified Arabic" panose="02020603050405020304" pitchFamily="18" charset="-78"/>
            </a:endParaRPr>
          </a:p>
        </p:txBody>
      </p:sp>
      <p:sp>
        <p:nvSpPr>
          <p:cNvPr id="13076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matters that incumbently achieve Your mercy,</a:t>
            </a:r>
          </a:p>
        </p:txBody>
      </p:sp>
      <p:sp>
        <p:nvSpPr>
          <p:cNvPr id="13076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0765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6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السَّلامَةَ مِنْ كُلِّ إثْمٍ،</a:t>
            </a:r>
            <a:endParaRPr lang="en-US" altLang="en-US" sz="5400" b="1">
              <a:solidFill>
                <a:srgbClr val="000066"/>
              </a:solidFill>
              <a:cs typeface="Simplified Arabic" panose="02020603050405020304" pitchFamily="18" charset="-78"/>
            </a:endParaRPr>
          </a:p>
        </p:txBody>
      </p:sp>
      <p:sp>
        <p:nvSpPr>
          <p:cNvPr id="13086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to grant me safety from all sins,</a:t>
            </a:r>
          </a:p>
        </p:txBody>
      </p:sp>
      <p:sp>
        <p:nvSpPr>
          <p:cNvPr id="13086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0867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96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وَالْغَنِيمَةَ مِنْ كُلِّ بِرٍّ،</a:t>
            </a:r>
            <a:endParaRPr lang="en-US" altLang="en-US" sz="5400" b="1">
              <a:solidFill>
                <a:srgbClr val="000066"/>
              </a:solidFill>
              <a:cs typeface="Simplified Arabic" panose="02020603050405020304" pitchFamily="18" charset="-78"/>
            </a:endParaRPr>
          </a:p>
        </p:txBody>
      </p:sp>
      <p:sp>
        <p:nvSpPr>
          <p:cNvPr id="13096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gain of all decencies,</a:t>
            </a:r>
          </a:p>
        </p:txBody>
      </p:sp>
      <p:sp>
        <p:nvSpPr>
          <p:cNvPr id="13097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0970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وَالْفَوْزَ بِالْجَنَّةِ،</a:t>
            </a:r>
            <a:endParaRPr lang="en-US" altLang="en-US" sz="5400" b="1">
              <a:solidFill>
                <a:srgbClr val="000066"/>
              </a:solidFill>
              <a:cs typeface="Simplified Arabic" panose="02020603050405020304" pitchFamily="18" charset="-78"/>
            </a:endParaRPr>
          </a:p>
        </p:txBody>
      </p:sp>
      <p:sp>
        <p:nvSpPr>
          <p:cNvPr id="13107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attainment of Paradise,</a:t>
            </a:r>
          </a:p>
        </p:txBody>
      </p:sp>
      <p:sp>
        <p:nvSpPr>
          <p:cNvPr id="13107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1072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وَالنَّجَاةَ مِنَ النَّارِ.</a:t>
            </a:r>
            <a:endParaRPr lang="en-US" altLang="en-US" sz="5400" b="1">
              <a:solidFill>
                <a:srgbClr val="000066"/>
              </a:solidFill>
              <a:cs typeface="Simplified Arabic" panose="02020603050405020304" pitchFamily="18" charset="-78"/>
            </a:endParaRPr>
          </a:p>
        </p:txBody>
      </p:sp>
      <p:sp>
        <p:nvSpPr>
          <p:cNvPr id="13117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redemption against Hellfire.</a:t>
            </a:r>
          </a:p>
        </p:txBody>
      </p:sp>
      <p:sp>
        <p:nvSpPr>
          <p:cNvPr id="13117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1174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دَعَاكَ الدَّاعُونَ وَدَعَوْتُكَ،</a:t>
            </a:r>
            <a:endParaRPr lang="en-US" altLang="en-US" sz="5400" b="1">
              <a:solidFill>
                <a:srgbClr val="000066"/>
              </a:solidFill>
              <a:cs typeface="Simplified Arabic" panose="02020603050405020304" pitchFamily="18" charset="-78"/>
            </a:endParaRPr>
          </a:p>
        </p:txBody>
      </p:sp>
      <p:sp>
        <p:nvSpPr>
          <p:cNvPr id="13127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In the same way as suppliants have besought You, I am beseeching You.</a:t>
            </a:r>
          </a:p>
        </p:txBody>
      </p:sp>
      <p:sp>
        <p:nvSpPr>
          <p:cNvPr id="13127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1277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وَسَأَلَكَ السَّائِلُونَ وَسَأَلْتُكَ،</a:t>
            </a:r>
            <a:endParaRPr lang="en-US" altLang="en-US" sz="5400" b="1">
              <a:solidFill>
                <a:srgbClr val="000066"/>
              </a:solidFill>
              <a:cs typeface="Simplified Arabic" panose="02020603050405020304" pitchFamily="18" charset="-78"/>
            </a:endParaRPr>
          </a:p>
        </p:txBody>
      </p:sp>
      <p:sp>
        <p:nvSpPr>
          <p:cNvPr id="13137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in the same way as implorers have begged You, I am begging You.</a:t>
            </a:r>
          </a:p>
        </p:txBody>
      </p:sp>
      <p:sp>
        <p:nvSpPr>
          <p:cNvPr id="13137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1379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وَطَلَبَ إلَيْكَ الطَّالِبُونَ وَطَلَبْتُ إلَيْكَ.</a:t>
            </a:r>
            <a:endParaRPr lang="en-US" altLang="en-US" sz="5400" b="1">
              <a:solidFill>
                <a:srgbClr val="000066"/>
              </a:solidFill>
              <a:cs typeface="Simplified Arabic" panose="02020603050405020304" pitchFamily="18" charset="-78"/>
            </a:endParaRPr>
          </a:p>
        </p:txBody>
      </p:sp>
      <p:sp>
        <p:nvSpPr>
          <p:cNvPr id="13148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in the same way as requesters have asked You, I am asking You.</a:t>
            </a:r>
          </a:p>
        </p:txBody>
      </p:sp>
      <p:sp>
        <p:nvSpPr>
          <p:cNvPr id="13148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1482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6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وَأَشْهَدُ أَنَّكَ رَسُولُ اللّهِ،</a:t>
            </a:r>
            <a:r>
              <a:rPr lang="en-US" altLang="en-US" sz="5400" b="1">
                <a:solidFill>
                  <a:srgbClr val="000066"/>
                </a:solidFill>
                <a:cs typeface="Simplified Arabic" panose="02020603050405020304" pitchFamily="18" charset="-78"/>
              </a:rPr>
              <a:t> </a:t>
            </a:r>
          </a:p>
        </p:txBody>
      </p:sp>
      <p:sp>
        <p:nvSpPr>
          <p:cNvPr id="14766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that you are the Messenger of Allah, </a:t>
            </a:r>
          </a:p>
        </p:txBody>
      </p:sp>
      <p:sp>
        <p:nvSpPr>
          <p:cNvPr id="14766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7661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8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أَنْتَ الثِّقَةُ وَالرَّجَاءُ،</a:t>
            </a:r>
            <a:endParaRPr lang="en-US" altLang="en-US" sz="5400" b="1">
              <a:solidFill>
                <a:srgbClr val="000066"/>
              </a:solidFill>
              <a:cs typeface="Simplified Arabic" panose="02020603050405020304" pitchFamily="18" charset="-78"/>
            </a:endParaRPr>
          </a:p>
        </p:txBody>
      </p:sp>
      <p:sp>
        <p:nvSpPr>
          <p:cNvPr id="13158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You are (my) trust and hope;</a:t>
            </a:r>
          </a:p>
        </p:txBody>
      </p:sp>
      <p:sp>
        <p:nvSpPr>
          <p:cNvPr id="13158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1584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8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وَإلَيْكَ مُنْتَهَى الرَّغْبَةِ فِي الدُّعَاءِ.</a:t>
            </a:r>
            <a:endParaRPr lang="en-US" altLang="en-US" sz="5400" b="1">
              <a:solidFill>
                <a:srgbClr val="000066"/>
              </a:solidFill>
              <a:cs typeface="Simplified Arabic" panose="02020603050405020304" pitchFamily="18" charset="-78"/>
            </a:endParaRPr>
          </a:p>
        </p:txBody>
      </p:sp>
      <p:sp>
        <p:nvSpPr>
          <p:cNvPr id="13168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are the ultimate desire in my supplications.</a:t>
            </a:r>
          </a:p>
        </p:txBody>
      </p:sp>
      <p:sp>
        <p:nvSpPr>
          <p:cNvPr id="13168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1686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فَصَلِّ عَلَى مُحَمَّدٍ وَآلِهِ</a:t>
            </a:r>
            <a:endParaRPr lang="en-US" altLang="en-US" sz="5400" b="1">
              <a:solidFill>
                <a:srgbClr val="000066"/>
              </a:solidFill>
              <a:cs typeface="Simplified Arabic" panose="02020603050405020304" pitchFamily="18" charset="-78"/>
            </a:endParaRPr>
          </a:p>
        </p:txBody>
      </p:sp>
      <p:sp>
        <p:nvSpPr>
          <p:cNvPr id="13178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send blessings upon Muhammad and his Household</a:t>
            </a:r>
          </a:p>
        </p:txBody>
      </p:sp>
      <p:sp>
        <p:nvSpPr>
          <p:cNvPr id="13178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1789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وَاجْعَلِ الْيَقِينَ فِي قَلْبِي،</a:t>
            </a:r>
            <a:endParaRPr lang="en-US" altLang="en-US" sz="5400" b="1">
              <a:solidFill>
                <a:srgbClr val="000066"/>
              </a:solidFill>
              <a:cs typeface="Simplified Arabic" panose="02020603050405020304" pitchFamily="18" charset="-78"/>
            </a:endParaRPr>
          </a:p>
        </p:txBody>
      </p:sp>
      <p:sp>
        <p:nvSpPr>
          <p:cNvPr id="13189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establish conviction in my hear,</a:t>
            </a:r>
          </a:p>
        </p:txBody>
      </p:sp>
      <p:sp>
        <p:nvSpPr>
          <p:cNvPr id="13189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1891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وَالنُّورَ فِي بَصَرِي</a:t>
            </a:r>
            <a:endParaRPr lang="en-US" altLang="en-US" sz="5400" b="1">
              <a:solidFill>
                <a:srgbClr val="000066"/>
              </a:solidFill>
              <a:cs typeface="Simplified Arabic" panose="02020603050405020304" pitchFamily="18" charset="-78"/>
            </a:endParaRPr>
          </a:p>
        </p:txBody>
      </p:sp>
      <p:sp>
        <p:nvSpPr>
          <p:cNvPr id="13199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light in my sight,</a:t>
            </a:r>
          </a:p>
        </p:txBody>
      </p:sp>
      <p:sp>
        <p:nvSpPr>
          <p:cNvPr id="13199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1994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وَالنَّصِيحَةَ فِي صَدْرِي،</a:t>
            </a:r>
            <a:endParaRPr lang="en-US" altLang="en-US" sz="5400" b="1">
              <a:solidFill>
                <a:srgbClr val="000066"/>
              </a:solidFill>
              <a:cs typeface="Simplified Arabic" panose="02020603050405020304" pitchFamily="18" charset="-78"/>
            </a:endParaRPr>
          </a:p>
        </p:txBody>
      </p:sp>
      <p:sp>
        <p:nvSpPr>
          <p:cNvPr id="13209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well-wishing in my chest,</a:t>
            </a:r>
          </a:p>
        </p:txBody>
      </p:sp>
      <p:sp>
        <p:nvSpPr>
          <p:cNvPr id="13209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2096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9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وَذِكْرَكَ بِاللَّيْلِ وَالنَّهَارِ عَلَى لِسَانِي،</a:t>
            </a:r>
            <a:endParaRPr lang="en-US" altLang="en-US" sz="5400" b="1">
              <a:solidFill>
                <a:srgbClr val="000066"/>
              </a:solidFill>
              <a:cs typeface="Simplified Arabic" panose="02020603050405020304" pitchFamily="18" charset="-78"/>
            </a:endParaRPr>
          </a:p>
        </p:txBody>
      </p:sp>
      <p:sp>
        <p:nvSpPr>
          <p:cNvPr id="13219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mention of You on my tongue day and night,</a:t>
            </a:r>
          </a:p>
        </p:txBody>
      </p:sp>
      <p:sp>
        <p:nvSpPr>
          <p:cNvPr id="13219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2198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وَرِزْقاً وَاسِعاً غَيْرَ مَمْنُونٍ وَلا مَحْظُورٍ فَارْزُقْنِي،</a:t>
            </a:r>
            <a:endParaRPr lang="en-US" altLang="en-US" sz="5400" b="1">
              <a:solidFill>
                <a:srgbClr val="000066"/>
              </a:solidFill>
              <a:cs typeface="Simplified Arabic" panose="02020603050405020304" pitchFamily="18" charset="-78"/>
            </a:endParaRPr>
          </a:p>
        </p:txBody>
      </p:sp>
      <p:sp>
        <p:nvSpPr>
          <p:cNvPr id="13230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expansive sustenance that is neither failing nor banned. So, please provide me sustenance</a:t>
            </a:r>
          </a:p>
        </p:txBody>
      </p:sp>
      <p:sp>
        <p:nvSpPr>
          <p:cNvPr id="13230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2301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وَبَارِكْ لِي فِيمَا رَزَقْتَنِي،</a:t>
            </a:r>
            <a:endParaRPr lang="en-US" altLang="en-US" sz="5400" b="1">
              <a:solidFill>
                <a:srgbClr val="000066"/>
              </a:solidFill>
              <a:cs typeface="Simplified Arabic" panose="02020603050405020304" pitchFamily="18" charset="-78"/>
            </a:endParaRPr>
          </a:p>
        </p:txBody>
      </p:sp>
      <p:sp>
        <p:nvSpPr>
          <p:cNvPr id="13240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bless that which You decide for me,</a:t>
            </a:r>
          </a:p>
        </p:txBody>
      </p:sp>
      <p:sp>
        <p:nvSpPr>
          <p:cNvPr id="13240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2403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وَاجْعَلْ غِنَايَ فِي نَفْسِي،</a:t>
            </a:r>
            <a:endParaRPr lang="en-US" altLang="en-US" sz="5400" b="1">
              <a:solidFill>
                <a:srgbClr val="000066"/>
              </a:solidFill>
              <a:cs typeface="Simplified Arabic" panose="02020603050405020304" pitchFamily="18" charset="-78"/>
            </a:endParaRPr>
          </a:p>
        </p:txBody>
      </p:sp>
      <p:sp>
        <p:nvSpPr>
          <p:cNvPr id="13250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make me self-sufficient,</a:t>
            </a:r>
          </a:p>
        </p:txBody>
      </p:sp>
      <p:sp>
        <p:nvSpPr>
          <p:cNvPr id="13250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2506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6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وَأَنَّكَ مُحَمَّدُ بْنُ عَبْدِاللّهِ،</a:t>
            </a:r>
            <a:r>
              <a:rPr lang="en-US" altLang="en-US" sz="5400" b="1">
                <a:solidFill>
                  <a:srgbClr val="000066"/>
                </a:solidFill>
                <a:cs typeface="Simplified Arabic" panose="02020603050405020304" pitchFamily="18" charset="-78"/>
              </a:rPr>
              <a:t> </a:t>
            </a:r>
          </a:p>
        </p:txBody>
      </p:sp>
      <p:sp>
        <p:nvSpPr>
          <p:cNvPr id="14776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are Muhammad, son of `Abdullah. </a:t>
            </a:r>
          </a:p>
        </p:txBody>
      </p:sp>
      <p:sp>
        <p:nvSpPr>
          <p:cNvPr id="14776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7763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وَرَغْبَتِي فِيمَا عِنْدَكَ</a:t>
            </a:r>
            <a:endParaRPr lang="en-US" altLang="en-US" sz="5400" b="1">
              <a:solidFill>
                <a:srgbClr val="000066"/>
              </a:solidFill>
              <a:cs typeface="Simplified Arabic" panose="02020603050405020304" pitchFamily="18" charset="-78"/>
            </a:endParaRPr>
          </a:p>
        </p:txBody>
      </p:sp>
      <p:sp>
        <p:nvSpPr>
          <p:cNvPr id="13260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make me desire for none save You;</a:t>
            </a:r>
          </a:p>
        </p:txBody>
      </p:sp>
      <p:sp>
        <p:nvSpPr>
          <p:cNvPr id="13260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2608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بِرَحْمَتِكَ يَا أَرْحَمَ الرَّاحِمِينَ.</a:t>
            </a:r>
            <a:endParaRPr lang="en-US" altLang="en-US" sz="5400" b="1">
              <a:solidFill>
                <a:srgbClr val="000066"/>
              </a:solidFill>
              <a:cs typeface="Simplified Arabic" panose="02020603050405020304" pitchFamily="18" charset="-78"/>
            </a:endParaRPr>
          </a:p>
        </p:txBody>
      </p:sp>
      <p:sp>
        <p:nvSpPr>
          <p:cNvPr id="13271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out of Your mercy, O the most Merciful of all those who show mercy.</a:t>
            </a:r>
          </a:p>
        </p:txBody>
      </p:sp>
      <p:sp>
        <p:nvSpPr>
          <p:cNvPr id="13271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2710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6"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24707"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4708" name="Text Box 4"/>
          <p:cNvSpPr txBox="1">
            <a:spLocks noChangeArrowheads="1"/>
          </p:cNvSpPr>
          <p:nvPr/>
        </p:nvSpPr>
        <p:spPr bwMode="auto">
          <a:xfrm>
            <a:off x="900113" y="1916113"/>
            <a:ext cx="7373937" cy="3019425"/>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en-US" sz="4800" i="1">
                <a:solidFill>
                  <a:srgbClr val="FFFF00"/>
                </a:solidFill>
              </a:rPr>
              <a:t>PLEASE GO INTO</a:t>
            </a:r>
          </a:p>
          <a:p>
            <a:r>
              <a:rPr lang="nl-NL" altLang="en-US" sz="4800" i="1">
                <a:solidFill>
                  <a:srgbClr val="FFFF00"/>
                </a:solidFill>
              </a:rPr>
              <a:t>SAJDAH</a:t>
            </a:r>
          </a:p>
          <a:p>
            <a:endParaRPr lang="nl-NL" altLang="en-US" sz="4800" i="1">
              <a:solidFill>
                <a:srgbClr val="FFFF00"/>
              </a:solidFill>
            </a:endParaRPr>
          </a:p>
          <a:p>
            <a:r>
              <a:rPr lang="nl-NL" altLang="en-US" sz="4800" i="1">
                <a:solidFill>
                  <a:srgbClr val="FFFF00"/>
                </a:solidFill>
              </a:rPr>
              <a:t>And recite the following:</a:t>
            </a:r>
            <a:endParaRPr lang="en-GB" altLang="en-US" sz="4800" i="1">
              <a:solidFill>
                <a:srgbClr val="FFFF00"/>
              </a:solidFill>
            </a:endParaRPr>
          </a:p>
        </p:txBody>
      </p:sp>
      <p:sp>
        <p:nvSpPr>
          <p:cNvPr id="122470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الْحَمْدُ لِلّهِ الَّذِي هَدَانَا لِمَعْرِفَتِهِ،</a:t>
            </a:r>
            <a:endParaRPr lang="en-US" altLang="en-US" sz="5400" b="1">
              <a:solidFill>
                <a:srgbClr val="000066"/>
              </a:solidFill>
              <a:cs typeface="Simplified Arabic" panose="02020603050405020304" pitchFamily="18" charset="-78"/>
            </a:endParaRPr>
          </a:p>
        </p:txBody>
      </p:sp>
      <p:sp>
        <p:nvSpPr>
          <p:cNvPr id="12267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 praise be to Allah Who has guided us to the recognition of Him,</a:t>
            </a:r>
          </a:p>
        </p:txBody>
      </p:sp>
      <p:sp>
        <p:nvSpPr>
          <p:cNvPr id="12267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2675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وَخَصَّنَا بِوِلايَتِهِ،</a:t>
            </a:r>
            <a:endParaRPr lang="en-US" altLang="en-US" sz="5400" b="1">
              <a:solidFill>
                <a:srgbClr val="000066"/>
              </a:solidFill>
              <a:cs typeface="Simplified Arabic" panose="02020603050405020304" pitchFamily="18" charset="-78"/>
            </a:endParaRPr>
          </a:p>
        </p:txBody>
      </p:sp>
      <p:sp>
        <p:nvSpPr>
          <p:cNvPr id="12810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has included us exclusively with the protection of Him,</a:t>
            </a:r>
          </a:p>
        </p:txBody>
      </p:sp>
      <p:sp>
        <p:nvSpPr>
          <p:cNvPr id="12810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8102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وَوَفَّقَنَا لِطَاعَتِهِ،</a:t>
            </a:r>
            <a:endParaRPr lang="en-US" altLang="en-US" sz="5400" b="1">
              <a:solidFill>
                <a:srgbClr val="000066"/>
              </a:solidFill>
              <a:cs typeface="Simplified Arabic" panose="02020603050405020304" pitchFamily="18" charset="-78"/>
            </a:endParaRPr>
          </a:p>
        </p:txBody>
      </p:sp>
      <p:sp>
        <p:nvSpPr>
          <p:cNvPr id="12820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has granted us the obedience to Him.</a:t>
            </a:r>
          </a:p>
        </p:txBody>
      </p:sp>
      <p:sp>
        <p:nvSpPr>
          <p:cNvPr id="12820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8205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شُكْراً شُكْراً.</a:t>
            </a:r>
            <a:endParaRPr lang="en-US" altLang="en-US" sz="5400" b="1">
              <a:solidFill>
                <a:srgbClr val="000066"/>
              </a:solidFill>
              <a:cs typeface="Simplified Arabic" panose="02020603050405020304" pitchFamily="18" charset="-78"/>
            </a:endParaRPr>
          </a:p>
        </p:txBody>
      </p:sp>
      <p:sp>
        <p:nvSpPr>
          <p:cNvPr id="12830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Thanks, thanks.</a:t>
            </a:r>
          </a:p>
        </p:txBody>
      </p:sp>
      <p:sp>
        <p:nvSpPr>
          <p:cNvPr id="12830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8307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6562"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46563"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346564" name="Text Box 4"/>
          <p:cNvSpPr txBox="1">
            <a:spLocks noChangeArrowheads="1"/>
          </p:cNvSpPr>
          <p:nvPr/>
        </p:nvSpPr>
        <p:spPr bwMode="auto">
          <a:xfrm>
            <a:off x="528638" y="2138363"/>
            <a:ext cx="8116887" cy="3019425"/>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ltLang="en-US" sz="4800" i="1">
                <a:solidFill>
                  <a:srgbClr val="FFFF00"/>
                </a:solidFill>
              </a:rPr>
              <a:t>After rasing head from the </a:t>
            </a:r>
          </a:p>
          <a:p>
            <a:r>
              <a:rPr lang="nl-NL" altLang="en-US" sz="4800" i="1">
                <a:solidFill>
                  <a:srgbClr val="FFFF00"/>
                </a:solidFill>
              </a:rPr>
              <a:t>SAJDAH</a:t>
            </a:r>
          </a:p>
          <a:p>
            <a:endParaRPr lang="nl-NL" altLang="en-US" sz="4800" i="1">
              <a:solidFill>
                <a:srgbClr val="FFFF00"/>
              </a:solidFill>
            </a:endParaRPr>
          </a:p>
          <a:p>
            <a:r>
              <a:rPr lang="nl-NL" altLang="en-US" sz="4800" i="1">
                <a:solidFill>
                  <a:srgbClr val="FFFF00"/>
                </a:solidFill>
              </a:rPr>
              <a:t>recite the following:</a:t>
            </a:r>
            <a:endParaRPr lang="en-GB" altLang="en-US" sz="4800" i="1">
              <a:solidFill>
                <a:srgbClr val="FFFF00"/>
              </a:solidFill>
            </a:endParaRPr>
          </a:p>
        </p:txBody>
      </p:sp>
      <p:sp>
        <p:nvSpPr>
          <p:cNvPr id="134656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5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إنِّي قَصَدْتُكَ بِحَاجَتِي،</a:t>
            </a:r>
            <a:endParaRPr lang="en-US" altLang="en-US" sz="5400" b="1">
              <a:solidFill>
                <a:srgbClr val="000066"/>
              </a:solidFill>
              <a:cs typeface="Simplified Arabic" panose="02020603050405020304" pitchFamily="18" charset="-78"/>
            </a:endParaRPr>
          </a:p>
        </p:txBody>
      </p:sp>
      <p:sp>
        <p:nvSpPr>
          <p:cNvPr id="13475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I am turning my face toward You asking for the settlement of my needs.</a:t>
            </a:r>
          </a:p>
        </p:txBody>
      </p:sp>
      <p:sp>
        <p:nvSpPr>
          <p:cNvPr id="13475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4758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وَاعْتَمَدْتُ عَلَيْكَ بِمَسْأَلَتِي،</a:t>
            </a:r>
            <a:endParaRPr lang="en-US" altLang="en-US" sz="5400" b="1">
              <a:solidFill>
                <a:srgbClr val="000066"/>
              </a:solidFill>
              <a:cs typeface="Simplified Arabic" panose="02020603050405020304" pitchFamily="18" charset="-78"/>
            </a:endParaRPr>
          </a:p>
        </p:txBody>
      </p:sp>
      <p:sp>
        <p:nvSpPr>
          <p:cNvPr id="13486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depend upon You in submitting my problem.</a:t>
            </a:r>
          </a:p>
        </p:txBody>
      </p:sp>
      <p:sp>
        <p:nvSpPr>
          <p:cNvPr id="13486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4861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وَأَشْهَدُ أَنَّكَ قَدْ بَلَّغْتَ رِسَالاتِ رَبِّكَ</a:t>
            </a:r>
            <a:r>
              <a:rPr lang="en-US" altLang="en-US" sz="5400" b="1">
                <a:solidFill>
                  <a:srgbClr val="000066"/>
                </a:solidFill>
                <a:cs typeface="Simplified Arabic" panose="02020603050405020304" pitchFamily="18" charset="-78"/>
              </a:rPr>
              <a:t> </a:t>
            </a:r>
          </a:p>
        </p:txBody>
      </p:sp>
      <p:sp>
        <p:nvSpPr>
          <p:cNvPr id="14786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that you have conveyed the messages of your Lord, </a:t>
            </a:r>
          </a:p>
        </p:txBody>
      </p:sp>
      <p:sp>
        <p:nvSpPr>
          <p:cNvPr id="14786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7866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وَتَوَجَّهْتُ إلَيْكَ بِأَئِمَّتِي وَسَادَتِي.</a:t>
            </a:r>
            <a:endParaRPr lang="en-US" altLang="en-US" sz="5400" b="1">
              <a:solidFill>
                <a:srgbClr val="000066"/>
              </a:solidFill>
              <a:cs typeface="Simplified Arabic" panose="02020603050405020304" pitchFamily="18" charset="-78"/>
            </a:endParaRPr>
          </a:p>
        </p:txBody>
      </p:sp>
      <p:sp>
        <p:nvSpPr>
          <p:cNvPr id="13496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submit before You my Imams and Masters.</a:t>
            </a:r>
          </a:p>
        </p:txBody>
      </p:sp>
      <p:sp>
        <p:nvSpPr>
          <p:cNvPr id="13496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4963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6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انْفَعْنَا بِحُبِّهِمْ،</a:t>
            </a:r>
            <a:endParaRPr lang="en-US" altLang="en-US" sz="5400" b="1">
              <a:solidFill>
                <a:srgbClr val="000066"/>
              </a:solidFill>
              <a:cs typeface="Simplified Arabic" panose="02020603050405020304" pitchFamily="18" charset="-78"/>
            </a:endParaRPr>
          </a:p>
        </p:txBody>
      </p:sp>
      <p:sp>
        <p:nvSpPr>
          <p:cNvPr id="13506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benefit us by our love for them,</a:t>
            </a:r>
          </a:p>
        </p:txBody>
      </p:sp>
      <p:sp>
        <p:nvSpPr>
          <p:cNvPr id="13506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5066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وَأَوْرِدْنَا مَوْرِدَهُمْ،</a:t>
            </a:r>
            <a:endParaRPr lang="en-US" altLang="en-US" sz="5400" b="1">
              <a:solidFill>
                <a:srgbClr val="000066"/>
              </a:solidFill>
              <a:cs typeface="Simplified Arabic" panose="02020603050405020304" pitchFamily="18" charset="-78"/>
            </a:endParaRPr>
          </a:p>
        </p:txBody>
      </p:sp>
      <p:sp>
        <p:nvSpPr>
          <p:cNvPr id="13516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make us follow their examples,</a:t>
            </a:r>
          </a:p>
        </p:txBody>
      </p:sp>
      <p:sp>
        <p:nvSpPr>
          <p:cNvPr id="13516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5168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7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وَارْزُقْنَا مُرَافَقَتَهُمْ،</a:t>
            </a:r>
            <a:endParaRPr lang="en-US" altLang="en-US" sz="5400" b="1">
              <a:solidFill>
                <a:srgbClr val="000066"/>
              </a:solidFill>
              <a:cs typeface="Simplified Arabic" panose="02020603050405020304" pitchFamily="18" charset="-78"/>
            </a:endParaRPr>
          </a:p>
        </p:txBody>
      </p:sp>
      <p:sp>
        <p:nvSpPr>
          <p:cNvPr id="13527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grant us their companionship,</a:t>
            </a:r>
          </a:p>
        </p:txBody>
      </p:sp>
      <p:sp>
        <p:nvSpPr>
          <p:cNvPr id="13527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5270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7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وَأَدْخِلْنَا الْجَنَّةَ فِي زُمْرَتِهِمْ</a:t>
            </a:r>
            <a:endParaRPr lang="en-US" altLang="en-US" sz="5400" b="1">
              <a:solidFill>
                <a:srgbClr val="000066"/>
              </a:solidFill>
              <a:cs typeface="Simplified Arabic" panose="02020603050405020304" pitchFamily="18" charset="-78"/>
            </a:endParaRPr>
          </a:p>
        </p:txBody>
      </p:sp>
      <p:sp>
        <p:nvSpPr>
          <p:cNvPr id="13537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allow us to enter Paradise with their group;</a:t>
            </a:r>
          </a:p>
        </p:txBody>
      </p:sp>
      <p:sp>
        <p:nvSpPr>
          <p:cNvPr id="13537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5373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بِرَحْمَتِكَ يَا أَرْحَمَ الرَّاحِمِينَ.</a:t>
            </a:r>
            <a:endParaRPr lang="en-US" altLang="en-US" sz="5400" b="1">
              <a:solidFill>
                <a:srgbClr val="000066"/>
              </a:solidFill>
              <a:cs typeface="Simplified Arabic" panose="02020603050405020304" pitchFamily="18" charset="-78"/>
            </a:endParaRPr>
          </a:p>
        </p:txBody>
      </p:sp>
      <p:sp>
        <p:nvSpPr>
          <p:cNvPr id="13547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by Your mercy, O the most Merciful of all those who show mercy.</a:t>
            </a:r>
          </a:p>
        </p:txBody>
      </p:sp>
      <p:sp>
        <p:nvSpPr>
          <p:cNvPr id="13547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5475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لا أُشْرِكُ بِرَبِّي أَحَداً.</a:t>
            </a:r>
            <a:endParaRPr lang="en-US" altLang="en-US" sz="5400" b="1">
              <a:solidFill>
                <a:srgbClr val="000066"/>
              </a:solidFill>
              <a:cs typeface="Simplified Arabic" panose="02020603050405020304" pitchFamily="18" charset="-78"/>
            </a:endParaRPr>
          </a:p>
        </p:txBody>
      </p:sp>
      <p:sp>
        <p:nvSpPr>
          <p:cNvPr id="13557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never associate anyone with my Lord.</a:t>
            </a:r>
          </a:p>
        </p:txBody>
      </p:sp>
      <p:sp>
        <p:nvSpPr>
          <p:cNvPr id="13557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5578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682"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23683"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223684"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22368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Dua of Mab'ath Night</a:t>
            </a:r>
          </a:p>
        </p:txBody>
      </p:sp>
    </p:spTree>
  </p:cSld>
  <p:clrMapOvr>
    <a:masterClrMapping/>
  </p:clrMapOvr>
  <p:transition>
    <p:fade/>
  </p:transition>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2" name="Picture 12" descr="hajaatnew"/>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26988"/>
            <a:ext cx="9144000" cy="688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50" name="Rectangle 10"/>
          <p:cNvSpPr>
            <a:spLocks noChangeArrowheads="1"/>
          </p:cNvSpPr>
          <p:nvPr/>
        </p:nvSpPr>
        <p:spPr bwMode="auto">
          <a:xfrm>
            <a:off x="395288" y="5876925"/>
            <a:ext cx="8280400" cy="701675"/>
          </a:xfrm>
          <a:prstGeom prst="rect">
            <a:avLst/>
          </a:prstGeom>
          <a:solidFill>
            <a:srgbClr val="19760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spcBef>
                <a:spcPct val="0"/>
              </a:spcBef>
            </a:pPr>
            <a:r>
              <a:rPr lang="nl-NL" altLang="en-US" sz="2000">
                <a:solidFill>
                  <a:schemeClr val="bg1"/>
                </a:solidFill>
                <a:effectLst>
                  <a:outerShdw blurRad="38100" dist="38100" dir="2700000" algn="tl">
                    <a:srgbClr val="000000"/>
                  </a:outerShdw>
                </a:effectLst>
                <a:latin typeface="Trebuchet MS" panose="020B0603020202020204" pitchFamily="34" charset="0"/>
              </a:rPr>
              <a:t>** It is highly recommended to fast on 27th day of Rajáb.**</a:t>
            </a:r>
          </a:p>
          <a:p>
            <a:pPr>
              <a:spcBef>
                <a:spcPct val="0"/>
              </a:spcBef>
            </a:pPr>
            <a:r>
              <a:rPr lang="en-US" altLang="en-US" sz="1900">
                <a:solidFill>
                  <a:schemeClr val="bg1"/>
                </a:solidFill>
                <a:effectLst>
                  <a:outerShdw blurRad="38100" dist="38100" dir="2700000" algn="tl">
                    <a:srgbClr val="000000"/>
                  </a:outerShdw>
                </a:effectLst>
                <a:latin typeface="Trebuchet MS" panose="020B0603020202020204" pitchFamily="34" charset="0"/>
              </a:rPr>
              <a:t>The reward of observing fasting on this day is equal to 70 years fasting.</a:t>
            </a:r>
            <a:r>
              <a:rPr lang="en-US" altLang="en-US" sz="2000">
                <a:solidFill>
                  <a:schemeClr val="bg1"/>
                </a:solidFill>
                <a:effectLst>
                  <a:outerShdw blurRad="38100" dist="38100" dir="2700000" algn="tl">
                    <a:srgbClr val="000000"/>
                  </a:outerShdw>
                </a:effectLst>
                <a:latin typeface="Trebuchet MS" panose="020B0603020202020204" pitchFamily="34" charset="0"/>
              </a:rPr>
              <a:t> </a:t>
            </a:r>
          </a:p>
        </p:txBody>
      </p:sp>
    </p:spTree>
  </p:cSld>
  <p:clrMapOvr>
    <a:masterClrMapping/>
  </p:clrMapOvr>
  <p:transition>
    <p:fade/>
  </p:transition>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AutoShape 2"/>
          <p:cNvSpPr>
            <a:spLocks noChangeArrowheads="1"/>
          </p:cNvSpPr>
          <p:nvPr/>
        </p:nvSpPr>
        <p:spPr bwMode="auto">
          <a:xfrm>
            <a:off x="611188" y="1628775"/>
            <a:ext cx="7993062" cy="3529013"/>
          </a:xfrm>
          <a:prstGeom prst="plaque">
            <a:avLst>
              <a:gd name="adj" fmla="val 16667"/>
            </a:avLst>
          </a:prstGeom>
          <a:gradFill rotWithShape="1">
            <a:gsLst>
              <a:gs pos="0">
                <a:srgbClr val="003399">
                  <a:alpha val="50000"/>
                </a:srgbClr>
              </a:gs>
              <a:gs pos="50000">
                <a:srgbClr val="003399">
                  <a:gamma/>
                  <a:shade val="46275"/>
                  <a:invGamma/>
                </a:srgbClr>
              </a:gs>
              <a:gs pos="100000">
                <a:srgbClr val="003399">
                  <a:alpha val="50000"/>
                </a:srgbClr>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06915"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endParaRPr lang="en-US" altLang="en-US" sz="1800"/>
          </a:p>
        </p:txBody>
      </p:sp>
      <p:sp>
        <p:nvSpPr>
          <p:cNvPr id="8069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06917" name="Text Box 5"/>
          <p:cNvSpPr txBox="1">
            <a:spLocks noChangeArrowheads="1"/>
          </p:cNvSpPr>
          <p:nvPr/>
        </p:nvSpPr>
        <p:spPr bwMode="auto">
          <a:xfrm>
            <a:off x="611188" y="1812925"/>
            <a:ext cx="7848600" cy="320040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en-US" sz="4800">
                <a:solidFill>
                  <a:srgbClr val="FFFF00"/>
                </a:solidFill>
              </a:rPr>
              <a:t>Sura - e -Fateha is requested for all Marhumeen.</a:t>
            </a:r>
          </a:p>
          <a:p>
            <a:pPr>
              <a:spcBef>
                <a:spcPct val="50000"/>
              </a:spcBef>
            </a:pPr>
            <a:r>
              <a:rPr lang="nl-NL" altLang="en-US" i="1">
                <a:solidFill>
                  <a:srgbClr val="FFFF00"/>
                </a:solidFill>
              </a:rPr>
              <a:t>** It is highly recommended to fast on Mabáth day.**</a:t>
            </a:r>
          </a:p>
          <a:p>
            <a:endParaRPr lang="nl-NL" altLang="en-US">
              <a:solidFill>
                <a:srgbClr val="FFFF00"/>
              </a:solidFill>
            </a:endParaRPr>
          </a:p>
        </p:txBody>
      </p:sp>
      <p:sp>
        <p:nvSpPr>
          <p:cNvPr id="806919" name="Rectangle 7"/>
          <p:cNvSpPr>
            <a:spLocks noChangeArrowheads="1"/>
          </p:cNvSpPr>
          <p:nvPr/>
        </p:nvSpPr>
        <p:spPr bwMode="auto">
          <a:xfrm>
            <a:off x="179388" y="6154738"/>
            <a:ext cx="8785225"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100">
                <a:solidFill>
                  <a:srgbClr val="000066"/>
                </a:solidFill>
                <a:latin typeface="Arial" panose="020B0604020202020204" pitchFamily="34" charset="0"/>
              </a:rPr>
              <a:t>For any errors/comments please write to: rehanL@hotmail.com</a:t>
            </a:r>
            <a:endParaRPr lang="en-US" altLang="en-US" sz="1200">
              <a:solidFill>
                <a:srgbClr val="000066"/>
              </a:solidFill>
            </a:endParaRPr>
          </a:p>
          <a:p>
            <a:r>
              <a:rPr lang="en-US" altLang="en-US" sz="1200">
                <a:solidFill>
                  <a:srgbClr val="000066"/>
                </a:solidFill>
              </a:rPr>
              <a:t>Kindly recite Sura E Fatiha for Marhumeen of all those who have worked towards making this small work possible.</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وَنَصَحْتَ لأُمَّتِكَ،</a:t>
            </a:r>
            <a:r>
              <a:rPr lang="en-US" altLang="en-US" sz="5400" b="1">
                <a:solidFill>
                  <a:srgbClr val="000066"/>
                </a:solidFill>
                <a:cs typeface="Simplified Arabic" panose="02020603050405020304" pitchFamily="18" charset="-78"/>
              </a:rPr>
              <a:t> </a:t>
            </a:r>
          </a:p>
        </p:txBody>
      </p:sp>
      <p:sp>
        <p:nvSpPr>
          <p:cNvPr id="14796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offered your people good advice, </a:t>
            </a:r>
          </a:p>
        </p:txBody>
      </p:sp>
      <p:sp>
        <p:nvSpPr>
          <p:cNvPr id="147968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7968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وَجَاهَدْتَ فِي سَبِيلِ اللّهِ،</a:t>
            </a:r>
            <a:r>
              <a:rPr lang="en-US" altLang="en-US" sz="5400" b="1">
                <a:solidFill>
                  <a:srgbClr val="000066"/>
                </a:solidFill>
                <a:cs typeface="Simplified Arabic" panose="02020603050405020304" pitchFamily="18" charset="-78"/>
              </a:rPr>
              <a:t> </a:t>
            </a:r>
          </a:p>
        </p:txBody>
      </p:sp>
      <p:sp>
        <p:nvSpPr>
          <p:cNvPr id="14807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striven hard in the way of Allah, </a:t>
            </a:r>
          </a:p>
        </p:txBody>
      </p:sp>
      <p:sp>
        <p:nvSpPr>
          <p:cNvPr id="148070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8070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7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وَعَبَدْتَ اللّهَ حَتَّى أَتَاكَ اليَقِينُ</a:t>
            </a:r>
            <a:r>
              <a:rPr lang="en-US" altLang="en-US" sz="5400" b="1">
                <a:solidFill>
                  <a:srgbClr val="000066"/>
                </a:solidFill>
                <a:cs typeface="Simplified Arabic" panose="02020603050405020304" pitchFamily="18" charset="-78"/>
              </a:rPr>
              <a:t> </a:t>
            </a:r>
          </a:p>
        </p:txBody>
      </p:sp>
      <p:sp>
        <p:nvSpPr>
          <p:cNvPr id="14817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worshipped Allah -until death came upon you- </a:t>
            </a:r>
          </a:p>
        </p:txBody>
      </p:sp>
      <p:sp>
        <p:nvSpPr>
          <p:cNvPr id="148173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8173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20" name="Rectangle 4"/>
          <p:cNvSpPr>
            <a:spLocks noChangeArrowheads="1"/>
          </p:cNvSpPr>
          <p:nvPr/>
        </p:nvSpPr>
        <p:spPr bwMode="auto">
          <a:xfrm>
            <a:off x="250825" y="1270000"/>
            <a:ext cx="8642350" cy="3743325"/>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solidFill>
                  <a:srgbClr val="FFFF00"/>
                </a:solidFill>
              </a:rPr>
              <a:t>After this he came to the place known as Sidratul Muntaha where Jibraeel (A) left him. From here the Holy Prophet (S) was alone in the presence of Almighty Allah. He received from Allah all the rules of Islam including; appointment of Imam Ali (A) as the leader after him. This gives us an idea of the importance of planning beforehand for leadership, the new order to all Muslims to perform the five daily prayers was also taught some Du'as and special prayers . He then returned the same way he had come, first to Baytul Muqaddas, and then to Makka. </a:t>
            </a:r>
          </a:p>
        </p:txBody>
      </p:sp>
      <p:sp>
        <p:nvSpPr>
          <p:cNvPr id="521221" name="Rectangle 5"/>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21222" name="Text Box 6"/>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MI’RAJ - THE JOURNEY</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بِالحِكْمَةِ وَالمَوْعِظَةِ الحَسَنَةِ،</a:t>
            </a:r>
            <a:r>
              <a:rPr lang="en-US" altLang="en-US" sz="5400" b="1">
                <a:solidFill>
                  <a:srgbClr val="000066"/>
                </a:solidFill>
                <a:cs typeface="Simplified Arabic" panose="02020603050405020304" pitchFamily="18" charset="-78"/>
              </a:rPr>
              <a:t> </a:t>
            </a:r>
          </a:p>
        </p:txBody>
      </p:sp>
      <p:sp>
        <p:nvSpPr>
          <p:cNvPr id="14827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with wisdom and fair exhortation, </a:t>
            </a:r>
          </a:p>
        </p:txBody>
      </p:sp>
      <p:sp>
        <p:nvSpPr>
          <p:cNvPr id="148275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8275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7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وَأَدَّيْتَ الَّذِي عَلَيْكَ مِنَ الحَقِّ،</a:t>
            </a:r>
            <a:r>
              <a:rPr lang="en-US" altLang="en-US" sz="5400" b="1">
                <a:solidFill>
                  <a:srgbClr val="000066"/>
                </a:solidFill>
                <a:cs typeface="Simplified Arabic" panose="02020603050405020304" pitchFamily="18" charset="-78"/>
              </a:rPr>
              <a:t> </a:t>
            </a:r>
          </a:p>
        </p:txBody>
      </p:sp>
      <p:sp>
        <p:nvSpPr>
          <p:cNvPr id="14837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fulfilled the duty that was incumbent upon you, </a:t>
            </a:r>
          </a:p>
        </p:txBody>
      </p:sp>
      <p:sp>
        <p:nvSpPr>
          <p:cNvPr id="148378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8378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وَأَنَّكَ قَدْ رَؤُفْتَ بِالمُؤْمِنِينَ،</a:t>
            </a:r>
            <a:r>
              <a:rPr lang="en-US" altLang="en-US" sz="5400" b="1">
                <a:solidFill>
                  <a:srgbClr val="000066"/>
                </a:solidFill>
                <a:cs typeface="Simplified Arabic" panose="02020603050405020304" pitchFamily="18" charset="-78"/>
              </a:rPr>
              <a:t> </a:t>
            </a:r>
          </a:p>
        </p:txBody>
      </p:sp>
      <p:sp>
        <p:nvSpPr>
          <p:cNvPr id="14848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 have acted compassionately to the believers, </a:t>
            </a:r>
          </a:p>
        </p:txBody>
      </p:sp>
      <p:sp>
        <p:nvSpPr>
          <p:cNvPr id="148480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8480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8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وَغَلُظْتَ عَلَى الكَافِرِينَ،</a:t>
            </a:r>
            <a:r>
              <a:rPr lang="en-US" altLang="en-US" sz="5400" b="1">
                <a:solidFill>
                  <a:srgbClr val="000066"/>
                </a:solidFill>
                <a:cs typeface="Simplified Arabic" panose="02020603050405020304" pitchFamily="18" charset="-78"/>
              </a:rPr>
              <a:t> </a:t>
            </a:r>
          </a:p>
        </p:txBody>
      </p:sp>
      <p:sp>
        <p:nvSpPr>
          <p:cNvPr id="14858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you have been firm of heart against the unbelievers; </a:t>
            </a:r>
          </a:p>
        </p:txBody>
      </p:sp>
      <p:sp>
        <p:nvSpPr>
          <p:cNvPr id="148582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8582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فَبَلَّغَ اللّهُ بِكَ أَفْضَلَ شَرَفِ مَحَلِّ المُكَرَّمِينَ،</a:t>
            </a:r>
            <a:r>
              <a:rPr lang="en-US" altLang="en-US" sz="5400" b="1">
                <a:solidFill>
                  <a:srgbClr val="000066"/>
                </a:solidFill>
                <a:cs typeface="Simplified Arabic" panose="02020603050405020304" pitchFamily="18" charset="-78"/>
              </a:rPr>
              <a:t> </a:t>
            </a:r>
          </a:p>
        </p:txBody>
      </p:sp>
      <p:sp>
        <p:nvSpPr>
          <p:cNvPr id="14868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therefore, Almighty Allah has exalted you to the most honorable position of the ennobled ones. </a:t>
            </a:r>
          </a:p>
        </p:txBody>
      </p:sp>
      <p:sp>
        <p:nvSpPr>
          <p:cNvPr id="148685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8685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787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الحَمْدُ لِلّهِ الَّذِي اسْتَنْقَذَنَا بِكَ مِنْ الشِّرْكِ وَالضَّلالَةِ.</a:t>
            </a:r>
            <a:r>
              <a:rPr lang="en-US" altLang="en-US" sz="5400" b="1">
                <a:solidFill>
                  <a:srgbClr val="000066"/>
                </a:solidFill>
                <a:cs typeface="Simplified Arabic" panose="02020603050405020304" pitchFamily="18" charset="-78"/>
              </a:rPr>
              <a:t> </a:t>
            </a:r>
          </a:p>
        </p:txBody>
      </p:sp>
      <p:sp>
        <p:nvSpPr>
          <p:cNvPr id="148787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 praise be to Allah Who has saved us, through you, from polytheism and error. </a:t>
            </a:r>
          </a:p>
        </p:txBody>
      </p:sp>
      <p:sp>
        <p:nvSpPr>
          <p:cNvPr id="148787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8787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فَاجْعَلْ صَلَوَاتِكَ وَصَلَوَاتِ مَلائِكَتِكَ المُقَرَّبِينَ،</a:t>
            </a:r>
            <a:r>
              <a:rPr lang="en-US" altLang="en-US" sz="5400" b="1">
                <a:solidFill>
                  <a:srgbClr val="000066"/>
                </a:solidFill>
                <a:cs typeface="Simplified Arabic" panose="02020603050405020304" pitchFamily="18" charset="-78"/>
              </a:rPr>
              <a:t> </a:t>
            </a:r>
          </a:p>
        </p:txBody>
      </p:sp>
      <p:sp>
        <p:nvSpPr>
          <p:cNvPr id="148889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do) pour Your blessings and the blessings of Your Intimate Angels, </a:t>
            </a:r>
          </a:p>
        </p:txBody>
      </p:sp>
      <p:sp>
        <p:nvSpPr>
          <p:cNvPr id="148890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8890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وَأَنْبِيَائِكَ المُرْسَلِينَ،</a:t>
            </a:r>
            <a:r>
              <a:rPr lang="en-US" altLang="en-US" sz="5400" b="1">
                <a:solidFill>
                  <a:srgbClr val="000066"/>
                </a:solidFill>
                <a:cs typeface="Simplified Arabic" panose="02020603050405020304" pitchFamily="18" charset="-78"/>
              </a:rPr>
              <a:t> </a:t>
            </a:r>
          </a:p>
        </p:txBody>
      </p:sp>
      <p:sp>
        <p:nvSpPr>
          <p:cNvPr id="148992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commissioned Prophets, </a:t>
            </a:r>
          </a:p>
        </p:txBody>
      </p:sp>
      <p:sp>
        <p:nvSpPr>
          <p:cNvPr id="14899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8992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94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وَعِبَادِكَ الصَّالِحِينَ،</a:t>
            </a:r>
            <a:r>
              <a:rPr lang="en-US" altLang="en-US" sz="5400" b="1">
                <a:solidFill>
                  <a:srgbClr val="000066"/>
                </a:solidFill>
                <a:cs typeface="Simplified Arabic" panose="02020603050405020304" pitchFamily="18" charset="-78"/>
              </a:rPr>
              <a:t> </a:t>
            </a:r>
          </a:p>
        </p:txBody>
      </p:sp>
      <p:sp>
        <p:nvSpPr>
          <p:cNvPr id="149094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righteous servants, </a:t>
            </a:r>
          </a:p>
        </p:txBody>
      </p:sp>
      <p:sp>
        <p:nvSpPr>
          <p:cNvPr id="14909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9094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197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وَأَهْلِ السَّمَاوَاتِ وَالأَرَضِينَ،</a:t>
            </a:r>
            <a:r>
              <a:rPr lang="en-US" altLang="en-US" sz="5400" b="1">
                <a:solidFill>
                  <a:srgbClr val="000066"/>
                </a:solidFill>
                <a:cs typeface="Simplified Arabic" panose="02020603050405020304" pitchFamily="18" charset="-78"/>
              </a:rPr>
              <a:t> </a:t>
            </a:r>
          </a:p>
        </p:txBody>
      </p:sp>
      <p:sp>
        <p:nvSpPr>
          <p:cNvPr id="149197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 inhabitants of the heavens and the earth, </a:t>
            </a:r>
          </a:p>
        </p:txBody>
      </p:sp>
      <p:sp>
        <p:nvSpPr>
          <p:cNvPr id="149197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9197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323850" y="908050"/>
            <a:ext cx="8569325" cy="5705475"/>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SzPct val="70000"/>
              <a:buFontTx/>
              <a:buChar char="•"/>
            </a:pPr>
            <a:r>
              <a:rPr lang="en-US" altLang="en-US" sz="2300">
                <a:solidFill>
                  <a:srgbClr val="FFFF00"/>
                </a:solidFill>
              </a:rPr>
              <a:t>12 Rakat Namaaz (2 units x 6), in every rakaat recite any surah after suraa Al Fateha). After completing the Namaaz recite the following.. </a:t>
            </a:r>
          </a:p>
          <a:p>
            <a:pPr algn="l">
              <a:buSzPct val="70000"/>
              <a:buFontTx/>
              <a:buChar char="•"/>
            </a:pPr>
            <a:r>
              <a:rPr lang="en-US" altLang="en-US" sz="2300">
                <a:solidFill>
                  <a:srgbClr val="FFFF00"/>
                </a:solidFill>
              </a:rPr>
              <a:t>7 times Sura Al-Fateha </a:t>
            </a:r>
          </a:p>
          <a:p>
            <a:pPr algn="l">
              <a:buSzPct val="70000"/>
              <a:buFontTx/>
              <a:buChar char="•"/>
            </a:pPr>
            <a:r>
              <a:rPr lang="en-US" altLang="en-US" sz="2300">
                <a:solidFill>
                  <a:srgbClr val="FFFF00"/>
                </a:solidFill>
              </a:rPr>
              <a:t>7 times Sura An-Naas</a:t>
            </a:r>
          </a:p>
          <a:p>
            <a:pPr algn="l">
              <a:buSzPct val="70000"/>
              <a:buFontTx/>
              <a:buChar char="•"/>
            </a:pPr>
            <a:r>
              <a:rPr lang="en-US" altLang="en-US" sz="2300">
                <a:solidFill>
                  <a:srgbClr val="FFFF00"/>
                </a:solidFill>
              </a:rPr>
              <a:t>7 times Sura Al-Falaq</a:t>
            </a:r>
          </a:p>
          <a:p>
            <a:pPr algn="l">
              <a:buSzPct val="70000"/>
              <a:buFontTx/>
              <a:buChar char="•"/>
            </a:pPr>
            <a:r>
              <a:rPr lang="en-US" altLang="en-US" sz="2300">
                <a:solidFill>
                  <a:srgbClr val="FFFF00"/>
                </a:solidFill>
              </a:rPr>
              <a:t>7 times Sura Al-Ikhlaas</a:t>
            </a:r>
          </a:p>
          <a:p>
            <a:pPr algn="l">
              <a:buSzPct val="70000"/>
              <a:buFontTx/>
              <a:buChar char="•"/>
            </a:pPr>
            <a:r>
              <a:rPr lang="en-US" altLang="en-US" sz="2300">
                <a:solidFill>
                  <a:srgbClr val="FFFF00"/>
                </a:solidFill>
              </a:rPr>
              <a:t>7 times Sura Al-Kafiroon</a:t>
            </a:r>
          </a:p>
          <a:p>
            <a:pPr algn="l">
              <a:buSzPct val="70000"/>
              <a:buFontTx/>
              <a:buChar char="•"/>
            </a:pPr>
            <a:r>
              <a:rPr lang="en-US" altLang="en-US" sz="2300">
                <a:solidFill>
                  <a:srgbClr val="FFFF00"/>
                </a:solidFill>
              </a:rPr>
              <a:t>7 times Sura Al-Qadr </a:t>
            </a:r>
          </a:p>
          <a:p>
            <a:pPr algn="l">
              <a:buSzPct val="70000"/>
              <a:buFontTx/>
              <a:buChar char="•"/>
            </a:pPr>
            <a:r>
              <a:rPr lang="en-US" altLang="en-US" sz="2300">
                <a:solidFill>
                  <a:srgbClr val="FFFF00"/>
                </a:solidFill>
              </a:rPr>
              <a:t>7 times Ayat Al-Kursi</a:t>
            </a:r>
          </a:p>
          <a:p>
            <a:pPr algn="l">
              <a:buSzPct val="70000"/>
              <a:buFontTx/>
              <a:buChar char="•"/>
            </a:pPr>
            <a:r>
              <a:rPr lang="en-US" altLang="en-US" sz="2300">
                <a:solidFill>
                  <a:srgbClr val="FFFF00"/>
                </a:solidFill>
              </a:rPr>
              <a:t>Short Dua for the laylat al-mab`ath</a:t>
            </a:r>
          </a:p>
          <a:p>
            <a:pPr algn="l">
              <a:buSzPct val="70000"/>
              <a:buFontTx/>
              <a:buChar char="•"/>
            </a:pPr>
            <a:r>
              <a:rPr lang="en-US" altLang="en-US" sz="2300">
                <a:solidFill>
                  <a:srgbClr val="FFFF00"/>
                </a:solidFill>
              </a:rPr>
              <a:t>Ziyarat of Prophet</a:t>
            </a:r>
          </a:p>
          <a:p>
            <a:pPr algn="l">
              <a:buSzPct val="70000"/>
              <a:buFontTx/>
              <a:buChar char="•"/>
            </a:pPr>
            <a:r>
              <a:rPr lang="en-US" altLang="en-US" sz="2300">
                <a:solidFill>
                  <a:srgbClr val="FFFF00"/>
                </a:solidFill>
              </a:rPr>
              <a:t>2 Rakat Namaaz Ziyarat </a:t>
            </a:r>
          </a:p>
          <a:p>
            <a:pPr algn="l">
              <a:buSzPct val="70000"/>
              <a:buFontTx/>
              <a:buChar char="•"/>
            </a:pPr>
            <a:r>
              <a:rPr lang="en-US" altLang="en-US" sz="2300">
                <a:solidFill>
                  <a:srgbClr val="FFFF00"/>
                </a:solidFill>
              </a:rPr>
              <a:t>Ziyarat of Imam Ali</a:t>
            </a:r>
          </a:p>
          <a:p>
            <a:pPr algn="l">
              <a:buSzPct val="70000"/>
              <a:buFontTx/>
              <a:buChar char="•"/>
            </a:pPr>
            <a:r>
              <a:rPr lang="en-US" altLang="en-US" sz="2300">
                <a:solidFill>
                  <a:srgbClr val="FFFF00"/>
                </a:solidFill>
              </a:rPr>
              <a:t>Namaaz Ziyarat, Tasbih, Short Dua</a:t>
            </a:r>
          </a:p>
          <a:p>
            <a:pPr algn="l">
              <a:buSzPct val="70000"/>
              <a:buFontTx/>
              <a:buChar char="•"/>
            </a:pPr>
            <a:r>
              <a:rPr lang="en-US" altLang="en-US" sz="2300">
                <a:solidFill>
                  <a:srgbClr val="FFFF00"/>
                </a:solidFill>
              </a:rPr>
              <a:t>Dua of laylat al-mab`ath</a:t>
            </a:r>
          </a:p>
        </p:txBody>
      </p:sp>
      <p:sp>
        <p:nvSpPr>
          <p:cNvPr id="3079" name="Rectangle 7"/>
          <p:cNvSpPr>
            <a:spLocks noChangeArrowheads="1"/>
          </p:cNvSpPr>
          <p:nvPr/>
        </p:nvSpPr>
        <p:spPr bwMode="auto">
          <a:xfrm>
            <a:off x="322263" y="188913"/>
            <a:ext cx="8570912"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3080" name="Text Box 8"/>
          <p:cNvSpPr txBox="1">
            <a:spLocks noChangeArrowheads="1"/>
          </p:cNvSpPr>
          <p:nvPr/>
        </p:nvSpPr>
        <p:spPr bwMode="auto">
          <a:xfrm>
            <a:off x="322263" y="520700"/>
            <a:ext cx="8570912"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Sequence of performing the A’maal</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299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وَمَنْ سَبَّحَ لَكَ يَا رَبَّ العَالَمِينَ</a:t>
            </a:r>
            <a:r>
              <a:rPr lang="en-US" altLang="en-US" sz="5400" b="1">
                <a:solidFill>
                  <a:srgbClr val="000066"/>
                </a:solidFill>
                <a:cs typeface="Simplified Arabic" panose="02020603050405020304" pitchFamily="18" charset="-78"/>
              </a:rPr>
              <a:t> </a:t>
            </a:r>
          </a:p>
        </p:txBody>
      </p:sp>
      <p:sp>
        <p:nvSpPr>
          <p:cNvPr id="149299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all those who glorified You, O Lord of the Worlds, </a:t>
            </a:r>
          </a:p>
        </p:txBody>
      </p:sp>
      <p:sp>
        <p:nvSpPr>
          <p:cNvPr id="149299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9299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401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مِنَ الأَوَّلِينَ وَالآخِرِينَ</a:t>
            </a:r>
            <a:r>
              <a:rPr lang="en-US" altLang="en-US" sz="5400" b="1">
                <a:solidFill>
                  <a:srgbClr val="000066"/>
                </a:solidFill>
                <a:cs typeface="Simplified Arabic" panose="02020603050405020304" pitchFamily="18" charset="-78"/>
              </a:rPr>
              <a:t> </a:t>
            </a:r>
          </a:p>
        </p:txBody>
      </p:sp>
      <p:sp>
        <p:nvSpPr>
          <p:cNvPr id="149401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from the past and the coming generations, </a:t>
            </a:r>
          </a:p>
        </p:txBody>
      </p:sp>
      <p:sp>
        <p:nvSpPr>
          <p:cNvPr id="149402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9402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عَلَى مُحَمَّدٍ عَبْدِكَ وَرَسُولِكَ</a:t>
            </a:r>
            <a:r>
              <a:rPr lang="en-US" altLang="en-US" sz="5400" b="1">
                <a:solidFill>
                  <a:srgbClr val="000066"/>
                </a:solidFill>
                <a:cs typeface="Simplified Arabic" panose="02020603050405020304" pitchFamily="18" charset="-78"/>
              </a:rPr>
              <a:t> </a:t>
            </a:r>
          </a:p>
        </p:txBody>
      </p:sp>
      <p:sp>
        <p:nvSpPr>
          <p:cNvPr id="14950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on Muhammad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Your servant, Your Messenger, </a:t>
            </a:r>
          </a:p>
        </p:txBody>
      </p:sp>
      <p:sp>
        <p:nvSpPr>
          <p:cNvPr id="14950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9504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60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وَنَبِيِّكَ وَأَمِينِكَ</a:t>
            </a:r>
            <a:r>
              <a:rPr lang="en-US" altLang="en-US" sz="5400" b="1">
                <a:solidFill>
                  <a:srgbClr val="000066"/>
                </a:solidFill>
                <a:cs typeface="Simplified Arabic" panose="02020603050405020304" pitchFamily="18" charset="-78"/>
              </a:rPr>
              <a:t> </a:t>
            </a:r>
          </a:p>
        </p:txBody>
      </p:sp>
      <p:sp>
        <p:nvSpPr>
          <p:cNvPr id="14960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Prophet, Your Trustee, </a:t>
            </a:r>
          </a:p>
        </p:txBody>
      </p:sp>
      <p:sp>
        <p:nvSpPr>
          <p:cNvPr id="14960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9606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70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وَنَجِيِّكَ وَحَبِيبِكَ</a:t>
            </a:r>
            <a:r>
              <a:rPr lang="en-US" altLang="en-US" sz="5400" b="1">
                <a:solidFill>
                  <a:srgbClr val="000066"/>
                </a:solidFill>
                <a:cs typeface="Simplified Arabic" panose="02020603050405020304" pitchFamily="18" charset="-78"/>
              </a:rPr>
              <a:t> </a:t>
            </a:r>
          </a:p>
        </p:txBody>
      </p:sp>
      <p:sp>
        <p:nvSpPr>
          <p:cNvPr id="14970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Confidant, Your Most Beloved, </a:t>
            </a:r>
          </a:p>
        </p:txBody>
      </p:sp>
      <p:sp>
        <p:nvSpPr>
          <p:cNvPr id="14970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9709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81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وَصَفِيِّكَ وَخَاصَّتِكَ</a:t>
            </a:r>
            <a:r>
              <a:rPr lang="en-US" altLang="en-US" sz="5400" b="1">
                <a:solidFill>
                  <a:srgbClr val="000066"/>
                </a:solidFill>
                <a:cs typeface="Simplified Arabic" panose="02020603050405020304" pitchFamily="18" charset="-78"/>
              </a:rPr>
              <a:t> </a:t>
            </a:r>
          </a:p>
        </p:txBody>
      </p:sp>
      <p:sp>
        <p:nvSpPr>
          <p:cNvPr id="14981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Choice, Your Select, </a:t>
            </a:r>
          </a:p>
        </p:txBody>
      </p:sp>
      <p:sp>
        <p:nvSpPr>
          <p:cNvPr id="14981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9811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وَصَفْوَتِكَ وَخِيَرَتِكَ مِنْ خَلْقِكَ.</a:t>
            </a:r>
            <a:r>
              <a:rPr lang="en-US" altLang="en-US" sz="5400" b="1">
                <a:solidFill>
                  <a:srgbClr val="000066"/>
                </a:solidFill>
                <a:cs typeface="Simplified Arabic" panose="02020603050405020304" pitchFamily="18" charset="-78"/>
              </a:rPr>
              <a:t> </a:t>
            </a:r>
          </a:p>
        </p:txBody>
      </p:sp>
      <p:sp>
        <p:nvSpPr>
          <p:cNvPr id="136704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Your elite, and the best of Your creation. </a:t>
            </a:r>
          </a:p>
        </p:txBody>
      </p:sp>
      <p:sp>
        <p:nvSpPr>
          <p:cNvPr id="136704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6704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0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أَعْطِهِ الدَّرَجَةَ الرَّفِيعَةَ،</a:t>
            </a:r>
            <a:r>
              <a:rPr lang="en-US" altLang="en-US" sz="5400" b="1">
                <a:solidFill>
                  <a:srgbClr val="000066"/>
                </a:solidFill>
                <a:cs typeface="Simplified Arabic" panose="02020603050405020304" pitchFamily="18" charset="-78"/>
              </a:rPr>
              <a:t> </a:t>
            </a:r>
          </a:p>
        </p:txBody>
      </p:sp>
      <p:sp>
        <p:nvSpPr>
          <p:cNvPr id="13680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(please do) confer upon him with the Elevated Rank, </a:t>
            </a:r>
          </a:p>
        </p:txBody>
      </p:sp>
      <p:sp>
        <p:nvSpPr>
          <p:cNvPr id="136806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6806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وَآتِهِ الوَسِيلَةَ مِنَ الجَنَّةِ،</a:t>
            </a:r>
            <a:r>
              <a:rPr lang="en-US" altLang="en-US" sz="5400" b="1">
                <a:solidFill>
                  <a:srgbClr val="000066"/>
                </a:solidFill>
                <a:cs typeface="Simplified Arabic" panose="02020603050405020304" pitchFamily="18" charset="-78"/>
              </a:rPr>
              <a:t> </a:t>
            </a:r>
          </a:p>
        </p:txBody>
      </p:sp>
      <p:sp>
        <p:nvSpPr>
          <p:cNvPr id="136909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grant him the right of intercession for entering Paradise, </a:t>
            </a:r>
          </a:p>
        </p:txBody>
      </p:sp>
      <p:sp>
        <p:nvSpPr>
          <p:cNvPr id="136909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6909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1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وَابْعَثْهُ مَقَاماً مَحْمُوداً يَغْبِطُهُ بِهِ الأَوَّلُونَ وَالآخِرُونَ.</a:t>
            </a:r>
            <a:r>
              <a:rPr lang="en-US" altLang="en-US" sz="5400" b="1">
                <a:solidFill>
                  <a:srgbClr val="000066"/>
                </a:solidFill>
                <a:cs typeface="Simplified Arabic" panose="02020603050405020304" pitchFamily="18" charset="-78"/>
              </a:rPr>
              <a:t> </a:t>
            </a:r>
          </a:p>
        </p:txBody>
      </p:sp>
      <p:sp>
        <p:nvSpPr>
          <p:cNvPr id="137011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raise him to a Position of Glory that all the past and the coming generations will wish to have. </a:t>
            </a:r>
          </a:p>
        </p:txBody>
      </p:sp>
      <p:sp>
        <p:nvSpPr>
          <p:cNvPr id="137011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7011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AutoShape 2"/>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18147" name="Text Box 3"/>
          <p:cNvSpPr txBox="1">
            <a:spLocks noChangeArrowheads="1"/>
          </p:cNvSpPr>
          <p:nvPr/>
        </p:nvSpPr>
        <p:spPr bwMode="auto">
          <a:xfrm>
            <a:off x="468313" y="520700"/>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12 Rakaát Namaaz (6 Namaaz of 2 Rakaát each - like Fajr prayer)</a:t>
            </a:r>
          </a:p>
        </p:txBody>
      </p:sp>
      <p:sp>
        <p:nvSpPr>
          <p:cNvPr id="51814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518149" name="Text Box 5"/>
          <p:cNvSpPr txBox="1">
            <a:spLocks noChangeArrowheads="1"/>
          </p:cNvSpPr>
          <p:nvPr/>
        </p:nvSpPr>
        <p:spPr bwMode="auto">
          <a:xfrm>
            <a:off x="487363" y="2276475"/>
            <a:ext cx="8186737" cy="2287588"/>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i="1">
                <a:solidFill>
                  <a:srgbClr val="FFFF00"/>
                </a:solidFill>
              </a:rPr>
              <a:t>12 Rakat Namaaz</a:t>
            </a:r>
          </a:p>
          <a:p>
            <a:r>
              <a:rPr lang="en-US" altLang="en-US" sz="4800" i="1">
                <a:solidFill>
                  <a:srgbClr val="FFFF00"/>
                </a:solidFill>
              </a:rPr>
              <a:t>(6 Namaaz of 2 Rakat each </a:t>
            </a:r>
          </a:p>
          <a:p>
            <a:r>
              <a:rPr lang="en-US" altLang="en-US" sz="4800" i="1">
                <a:solidFill>
                  <a:srgbClr val="FFFF00"/>
                </a:solidFill>
              </a:rPr>
              <a:t>like Fajr prayer). </a:t>
            </a: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13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اللّهُمَّ إِنَّكَ قُلْتَ:</a:t>
            </a:r>
            <a:r>
              <a:rPr lang="en-US" altLang="en-US" sz="5400" b="1">
                <a:solidFill>
                  <a:srgbClr val="000066"/>
                </a:solidFill>
                <a:cs typeface="Simplified Arabic" panose="02020603050405020304" pitchFamily="18" charset="-78"/>
              </a:rPr>
              <a:t> </a:t>
            </a:r>
          </a:p>
        </p:txBody>
      </p:sp>
      <p:sp>
        <p:nvSpPr>
          <p:cNvPr id="137113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O Allah: You have said, </a:t>
            </a:r>
          </a:p>
        </p:txBody>
      </p:sp>
      <p:sp>
        <p:nvSpPr>
          <p:cNvPr id="137114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7114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(وَلَوْ أَنَّهُمْ إِذْظَلَمُوَا أَنْفُسَهُمْ جَاءُوكَ فَاسْتَغْفَرُوَا اللّهَ</a:t>
            </a:r>
            <a:r>
              <a:rPr lang="en-US" altLang="en-US" sz="5400" b="1">
                <a:solidFill>
                  <a:srgbClr val="000066"/>
                </a:solidFill>
                <a:cs typeface="Simplified Arabic" panose="02020603050405020304" pitchFamily="18" charset="-78"/>
              </a:rPr>
              <a:t> </a:t>
            </a:r>
          </a:p>
        </p:txBody>
      </p:sp>
      <p:sp>
        <p:nvSpPr>
          <p:cNvPr id="13721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And had they, when they were unjust to themselves, come to you and asked forgiveness of Allah </a:t>
            </a:r>
          </a:p>
        </p:txBody>
      </p:sp>
      <p:sp>
        <p:nvSpPr>
          <p:cNvPr id="137216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72165"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وَاسْتَغْفَرَ لَهُمُ الرَّسُولُ</a:t>
            </a:r>
            <a:r>
              <a:rPr lang="en-US" altLang="en-US" sz="5400" b="1">
                <a:solidFill>
                  <a:srgbClr val="000066"/>
                </a:solidFill>
                <a:cs typeface="Simplified Arabic" panose="02020603050405020304" pitchFamily="18" charset="-78"/>
              </a:rPr>
              <a:t> </a:t>
            </a:r>
          </a:p>
        </p:txBody>
      </p:sp>
      <p:sp>
        <p:nvSpPr>
          <p:cNvPr id="13731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the Messenger had (also) asked forgiveness for them, </a:t>
            </a:r>
          </a:p>
        </p:txBody>
      </p:sp>
      <p:sp>
        <p:nvSpPr>
          <p:cNvPr id="1373188"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73189"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2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لَوَجَدُوَا اللّهَ تَوَّاباً رَحِيماً.)</a:t>
            </a:r>
            <a:r>
              <a:rPr lang="en-US" altLang="en-US" sz="5400" b="1">
                <a:solidFill>
                  <a:srgbClr val="000066"/>
                </a:solidFill>
                <a:cs typeface="Simplified Arabic" panose="02020603050405020304" pitchFamily="18" charset="-78"/>
              </a:rPr>
              <a:t> </a:t>
            </a:r>
          </a:p>
        </p:txBody>
      </p:sp>
      <p:sp>
        <p:nvSpPr>
          <p:cNvPr id="13742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they would have found Allah Oft-returning (to mercy), Merciful.</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a:t>
            </a:r>
          </a:p>
        </p:txBody>
      </p:sp>
      <p:sp>
        <p:nvSpPr>
          <p:cNvPr id="1374212"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74213"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وَإِنِّي أَتَيْتُكَ مُسْتَغْفِراً تَائِباً مِنْ ذُنُوبِي،</a:t>
            </a:r>
            <a:r>
              <a:rPr lang="en-US" altLang="en-US" sz="5400" b="1">
                <a:solidFill>
                  <a:srgbClr val="000066"/>
                </a:solidFill>
                <a:cs typeface="Simplified Arabic" panose="02020603050405020304" pitchFamily="18" charset="-78"/>
              </a:rPr>
              <a:t> </a:t>
            </a:r>
          </a:p>
        </p:txBody>
      </p:sp>
      <p:sp>
        <p:nvSpPr>
          <p:cNvPr id="13752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Here I am, before you, asking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forgiveness, repenting from my sins, </a:t>
            </a:r>
          </a:p>
        </p:txBody>
      </p:sp>
      <p:sp>
        <p:nvSpPr>
          <p:cNvPr id="1375236"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75237"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وَإِنِّي أَتَوَجَّهُ بِكَ إِلَى اللّهِ رَبِّي وَرَبِّكَ لِيَغْفِرَ لِي ذُنُوبِي.</a:t>
            </a:r>
            <a:r>
              <a:rPr lang="en-US" altLang="en-US" sz="5400" b="1">
                <a:solidFill>
                  <a:srgbClr val="000066"/>
                </a:solidFill>
                <a:cs typeface="Simplified Arabic" panose="02020603050405020304" pitchFamily="18" charset="-78"/>
              </a:rPr>
              <a:t> </a:t>
            </a:r>
          </a:p>
        </p:txBody>
      </p:sp>
      <p:sp>
        <p:nvSpPr>
          <p:cNvPr id="13762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seeking your intercession for me before Almighty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your and my Lord</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that He may forgive my sins. </a:t>
            </a:r>
          </a:p>
        </p:txBody>
      </p:sp>
      <p:sp>
        <p:nvSpPr>
          <p:cNvPr id="1376260"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376261" name="Text Box 5"/>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14467"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214468"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214470" name="Text Box 6"/>
          <p:cNvSpPr txBox="1">
            <a:spLocks noChangeArrowheads="1"/>
          </p:cNvSpPr>
          <p:nvPr/>
        </p:nvSpPr>
        <p:spPr bwMode="auto">
          <a:xfrm>
            <a:off x="468313" y="517525"/>
            <a:ext cx="8280400" cy="366713"/>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Holy Prophet (s)</a:t>
            </a: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2"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13443" name="AutoShape 3"/>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13444" name="Text Box 4"/>
          <p:cNvSpPr txBox="1">
            <a:spLocks noChangeArrowheads="1"/>
          </p:cNvSpPr>
          <p:nvPr/>
        </p:nvSpPr>
        <p:spPr bwMode="auto">
          <a:xfrm>
            <a:off x="755650" y="2276475"/>
            <a:ext cx="7561263" cy="2287588"/>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en-US" sz="4800" i="1">
                <a:solidFill>
                  <a:srgbClr val="FFFF00"/>
                </a:solidFill>
              </a:rPr>
              <a:t>Please recite 2 Rakats Namaaze</a:t>
            </a:r>
          </a:p>
          <a:p>
            <a:r>
              <a:rPr lang="nl-NL" altLang="en-US" sz="4800" i="1">
                <a:solidFill>
                  <a:srgbClr val="FFFF00"/>
                </a:solidFill>
              </a:rPr>
              <a:t>Hadiya Ziyarat</a:t>
            </a:r>
            <a:endParaRPr lang="en-GB" altLang="en-US" sz="4800" i="1">
              <a:solidFill>
                <a:srgbClr val="FFFF00"/>
              </a:solidFill>
            </a:endParaRPr>
          </a:p>
        </p:txBody>
      </p:sp>
      <p:sp>
        <p:nvSpPr>
          <p:cNvPr id="121344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Namaaze Hadiya Ziarat</a:t>
            </a: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Rectangle 2"/>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212419" name="AutoShape 3"/>
          <p:cNvSpPr>
            <a:spLocks noChangeArrowheads="1"/>
          </p:cNvSpPr>
          <p:nvPr/>
        </p:nvSpPr>
        <p:spPr bwMode="auto">
          <a:xfrm>
            <a:off x="539750" y="981075"/>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ltLang="en-US"/>
          </a:p>
        </p:txBody>
      </p:sp>
      <p:sp>
        <p:nvSpPr>
          <p:cNvPr id="1212420" name="Text Box 4"/>
          <p:cNvSpPr txBox="1">
            <a:spLocks noChangeArrowheads="1"/>
          </p:cNvSpPr>
          <p:nvPr/>
        </p:nvSpPr>
        <p:spPr bwMode="auto">
          <a:xfrm>
            <a:off x="900113" y="2133600"/>
            <a:ext cx="7343775" cy="1736725"/>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en-US" sz="5400" i="1">
                <a:solidFill>
                  <a:srgbClr val="FFFF00"/>
                </a:solidFill>
              </a:rPr>
              <a:t>Ziyarat of Imam Ali (a)</a:t>
            </a:r>
          </a:p>
        </p:txBody>
      </p:sp>
      <p:sp>
        <p:nvSpPr>
          <p:cNvPr id="121242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
        <p:nvSpPr>
          <p:cNvPr id="1212424" name="Rectangle 8"/>
          <p:cNvSpPr>
            <a:spLocks noChangeArrowheads="1"/>
          </p:cNvSpPr>
          <p:nvPr/>
        </p:nvSpPr>
        <p:spPr bwMode="auto">
          <a:xfrm>
            <a:off x="144463" y="5373688"/>
            <a:ext cx="8820150" cy="1096962"/>
          </a:xfrm>
          <a:prstGeom prst="rect">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200" b="0">
                <a:latin typeface="Arial" panose="020B0604020202020204" pitchFamily="34" charset="0"/>
              </a:rPr>
              <a:t>Shaykh al-Mufeed, Sayyid Ibn Tawoos, and al-Shahid  have mentioned that the following form of </a:t>
            </a:r>
            <a:r>
              <a:rPr lang="en-US" altLang="en-US" sz="2200" b="0" i="1">
                <a:latin typeface="Arial" panose="020B0604020202020204" pitchFamily="34" charset="0"/>
              </a:rPr>
              <a:t>ziyarah</a:t>
            </a:r>
            <a:r>
              <a:rPr lang="en-US" altLang="en-US" sz="2200" b="0">
                <a:latin typeface="Arial" panose="020B0604020202020204" pitchFamily="34" charset="0"/>
              </a:rPr>
              <a:t> of Imam `Ali (a.s) at the twenty-seventh night of Rajab is recommended.</a:t>
            </a:r>
          </a:p>
        </p:txBody>
      </p:sp>
      <p:sp>
        <p:nvSpPr>
          <p:cNvPr id="1212425" name="Rectangle 9"/>
          <p:cNvSpPr>
            <a:spLocks noChangeArrowheads="1"/>
          </p:cNvSpPr>
          <p:nvPr/>
        </p:nvSpPr>
        <p:spPr bwMode="auto">
          <a:xfrm>
            <a:off x="611188" y="4076700"/>
            <a:ext cx="7921625" cy="6413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solidFill>
                  <a:srgbClr val="FFFF00"/>
                </a:solidFill>
              </a:rPr>
              <a:t>Translation Reference: </a:t>
            </a:r>
          </a:p>
          <a:p>
            <a:r>
              <a:rPr lang="en-US" altLang="en-US" sz="1800">
                <a:solidFill>
                  <a:srgbClr val="FFFF00"/>
                </a:solidFill>
              </a:rPr>
              <a:t>THE RITES OF RAJAB, SHAABAN, RAMADAN –[Ansariyan Publication]</a:t>
            </a: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1186" name="Rectangle 2"/>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01187" name="Rectangle 3"/>
          <p:cNvSpPr>
            <a:spLocks noChangeArrowheads="1"/>
          </p:cNvSpPr>
          <p:nvPr/>
        </p:nvSpPr>
        <p:spPr bwMode="auto">
          <a:xfrm>
            <a:off x="685800" y="162877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cs typeface="Arial" panose="020B0604020202020204" pitchFamily="34" charset="0"/>
              </a:defRPr>
            </a:lvl1pPr>
            <a:lvl2pPr>
              <a:defRPr sz="4400">
                <a:solidFill>
                  <a:schemeClr val="tx2"/>
                </a:solidFill>
                <a:latin typeface="Arial" panose="020B0604020202020204" pitchFamily="34" charset="0"/>
                <a:cs typeface="Arial" panose="020B0604020202020204" pitchFamily="34" charset="0"/>
              </a:defRPr>
            </a:lvl2pPr>
            <a:lvl3pPr>
              <a:defRPr sz="4400">
                <a:solidFill>
                  <a:schemeClr val="tx2"/>
                </a:solidFill>
                <a:latin typeface="Arial" panose="020B0604020202020204" pitchFamily="34" charset="0"/>
                <a:cs typeface="Arial" panose="020B0604020202020204" pitchFamily="34" charset="0"/>
              </a:defRPr>
            </a:lvl3pPr>
            <a:lvl4pPr>
              <a:defRPr sz="4400">
                <a:solidFill>
                  <a:schemeClr val="tx2"/>
                </a:solidFill>
                <a:latin typeface="Arial" panose="020B0604020202020204" pitchFamily="34" charset="0"/>
                <a:cs typeface="Arial" panose="020B0604020202020204" pitchFamily="34" charset="0"/>
              </a:defRPr>
            </a:lvl4pPr>
            <a:lvl5pP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rtl="1"/>
            <a:r>
              <a:rPr lang="ar-SA" altLang="en-US" sz="5400">
                <a:solidFill>
                  <a:srgbClr val="000066"/>
                </a:solidFill>
                <a:cs typeface="Simplified Arabic" panose="02020603050405020304" pitchFamily="18" charset="-78"/>
              </a:rPr>
              <a:t>اَللَّهُمَّ صَلِّ عَلَى مُحَمَّدٍ وَ آلِ مُحَمَّد</a:t>
            </a:r>
            <a:endParaRPr lang="en-US" altLang="en-US" sz="5400">
              <a:solidFill>
                <a:srgbClr val="000066"/>
              </a:solidFill>
              <a:cs typeface="Simplified Arabic" panose="02020603050405020304" pitchFamily="18" charset="-78"/>
            </a:endParaRPr>
          </a:p>
        </p:txBody>
      </p:sp>
      <p:sp>
        <p:nvSpPr>
          <p:cNvPr id="1501188" name="Rectangle 4"/>
          <p:cNvSpPr>
            <a:spLocks noChangeArrowheads="1"/>
          </p:cNvSpPr>
          <p:nvPr/>
        </p:nvSpPr>
        <p:spPr bwMode="auto">
          <a:xfrm>
            <a:off x="250825" y="3198813"/>
            <a:ext cx="85693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3200">
                <a:solidFill>
                  <a:schemeClr val="tx1"/>
                </a:solidFill>
                <a:latin typeface="Arial" panose="020B0604020202020204" pitchFamily="34" charset="0"/>
                <a:cs typeface="Arial" panose="020B0604020202020204" pitchFamily="34" charset="0"/>
              </a:defRPr>
            </a:lvl1pPr>
            <a:lvl2pPr marL="742950" indent="-285750">
              <a:spcBef>
                <a:spcPct val="20000"/>
              </a:spcBef>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defRPr sz="2000">
                <a:solidFill>
                  <a:schemeClr val="tx1"/>
                </a:solidFill>
                <a:latin typeface="Arial" panose="020B0604020202020204" pitchFamily="34" charset="0"/>
                <a:cs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a:solidFill>
                  <a:srgbClr val="000066"/>
                </a:solidFill>
                <a:ea typeface="MS Mincho" panose="02020609040205080304" pitchFamily="49" charset="-128"/>
              </a:rPr>
              <a:t>O' All</a:t>
            </a:r>
            <a:r>
              <a:rPr lang="en-US" altLang="en-US">
                <a:solidFill>
                  <a:srgbClr val="000066"/>
                </a:solidFill>
                <a:latin typeface="Al-Arial"/>
                <a:ea typeface="MS Mincho" panose="02020609040205080304" pitchFamily="49" charset="-128"/>
              </a:rPr>
              <a:t>á</a:t>
            </a:r>
            <a:r>
              <a:rPr lang="en-US" altLang="en-US">
                <a:solidFill>
                  <a:srgbClr val="000066"/>
                </a:solidFill>
                <a:ea typeface="MS Mincho" panose="02020609040205080304" pitchFamily="49" charset="-128"/>
              </a:rPr>
              <a:t>h send Your blessings on Muhammad</a:t>
            </a:r>
          </a:p>
          <a:p>
            <a:r>
              <a:rPr lang="en-US" altLang="en-US">
                <a:solidFill>
                  <a:srgbClr val="000066"/>
                </a:solidFill>
                <a:ea typeface="MS Mincho" panose="02020609040205080304" pitchFamily="49" charset="-128"/>
              </a:rPr>
              <a:t>and the family of Muhammad.</a:t>
            </a:r>
          </a:p>
        </p:txBody>
      </p:sp>
      <p:sp>
        <p:nvSpPr>
          <p:cNvPr id="1501190" name="Text Box 6"/>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AutoShape 2"/>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75523" name="Text Box 3"/>
          <p:cNvSpPr txBox="1">
            <a:spLocks noChangeArrowheads="1"/>
          </p:cNvSpPr>
          <p:nvPr/>
        </p:nvSpPr>
        <p:spPr bwMode="auto">
          <a:xfrm>
            <a:off x="468313" y="519113"/>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7 times Sura Al-Fateha </a:t>
            </a:r>
          </a:p>
        </p:txBody>
      </p:sp>
      <p:sp>
        <p:nvSpPr>
          <p:cNvPr id="8755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75525" name="Text Box 5"/>
          <p:cNvSpPr txBox="1">
            <a:spLocks noChangeArrowheads="1"/>
          </p:cNvSpPr>
          <p:nvPr/>
        </p:nvSpPr>
        <p:spPr bwMode="auto">
          <a:xfrm>
            <a:off x="1363663" y="2665413"/>
            <a:ext cx="6432550" cy="155575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i="1">
                <a:solidFill>
                  <a:srgbClr val="FFFF00"/>
                </a:solidFill>
              </a:rPr>
              <a:t>Recite Sura Al Fateha</a:t>
            </a:r>
          </a:p>
          <a:p>
            <a:r>
              <a:rPr lang="en-GB" altLang="en-US" sz="4800" i="1">
                <a:solidFill>
                  <a:srgbClr val="FFFF00"/>
                </a:solidFill>
              </a:rPr>
              <a:t>7 times</a:t>
            </a:r>
            <a:endParaRPr lang="en-US" altLang="en-US" sz="4800" i="1">
              <a:solidFill>
                <a:srgbClr val="FFFF00"/>
              </a:solidFill>
            </a:endParaRP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9586" name="Text Box 2"/>
          <p:cNvSpPr txBox="1">
            <a:spLocks noChangeArrowheads="1"/>
          </p:cNvSpPr>
          <p:nvPr/>
        </p:nvSpPr>
        <p:spPr bwMode="auto">
          <a:xfrm>
            <a:off x="1763713" y="1827213"/>
            <a:ext cx="5634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a:solidFill>
                  <a:schemeClr val="tx1"/>
                </a:solidFill>
                <a:latin typeface="Arial" panose="020B0604020202020204" pitchFamily="34" charset="0"/>
                <a:cs typeface="Arial" panose="020B0604020202020204" pitchFamily="34" charset="0"/>
              </a:defRPr>
            </a:lvl1pPr>
            <a:lvl2pPr algn="l">
              <a:defRPr>
                <a:solidFill>
                  <a:schemeClr val="tx1"/>
                </a:solidFill>
                <a:latin typeface="Arial" panose="020B0604020202020204" pitchFamily="34" charset="0"/>
                <a:cs typeface="Arial" panose="020B0604020202020204" pitchFamily="34" charset="0"/>
              </a:defRPr>
            </a:lvl2pPr>
            <a:lvl3pPr algn="l">
              <a:defRPr>
                <a:solidFill>
                  <a:schemeClr val="tx1"/>
                </a:solidFill>
                <a:latin typeface="Arial" panose="020B0604020202020204" pitchFamily="34" charset="0"/>
                <a:cs typeface="Arial" panose="020B0604020202020204" pitchFamily="34" charset="0"/>
              </a:defRPr>
            </a:lvl3pPr>
            <a:lvl4pPr algn="l">
              <a:defRPr>
                <a:solidFill>
                  <a:schemeClr val="tx1"/>
                </a:solidFill>
                <a:latin typeface="Arial" panose="020B0604020202020204" pitchFamily="34" charset="0"/>
                <a:cs typeface="Arial" panose="020B0604020202020204" pitchFamily="34" charset="0"/>
              </a:defRPr>
            </a:lvl4pPr>
            <a:lvl5pPr algn="l">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r>
              <a:rPr lang="ar-SA" altLang="en-US" sz="5400">
                <a:solidFill>
                  <a:srgbClr val="000066"/>
                </a:solidFill>
                <a:cs typeface="Simplified Arabic" panose="02020603050405020304" pitchFamily="18" charset="-78"/>
              </a:rPr>
              <a:t>بِسْمِ اللهِ الرَّحْمنِ الرَّحِيمِ</a:t>
            </a:r>
            <a:endParaRPr lang="en-US" altLang="en-US" sz="5400">
              <a:solidFill>
                <a:srgbClr val="000066"/>
              </a:solidFill>
              <a:cs typeface="Simplified Arabic" panose="02020603050405020304" pitchFamily="18" charset="-78"/>
            </a:endParaRPr>
          </a:p>
        </p:txBody>
      </p:sp>
      <p:sp>
        <p:nvSpPr>
          <p:cNvPr id="1859587" name="Text Box 3"/>
          <p:cNvSpPr txBox="1">
            <a:spLocks noChangeArrowheads="1"/>
          </p:cNvSpPr>
          <p:nvPr/>
        </p:nvSpPr>
        <p:spPr bwMode="auto">
          <a:xfrm>
            <a:off x="1717675" y="3198813"/>
            <a:ext cx="5734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defRPr>
                <a:solidFill>
                  <a:schemeClr val="tx1"/>
                </a:solidFill>
                <a:latin typeface="Arial" panose="020B0604020202020204" pitchFamily="34" charset="0"/>
                <a:cs typeface="Arial" panose="020B0604020202020204" pitchFamily="34" charset="0"/>
              </a:defRPr>
            </a:lvl1pPr>
            <a:lvl2pPr marL="742950" indent="-285750" algn="l">
              <a:defRPr>
                <a:solidFill>
                  <a:schemeClr val="tx1"/>
                </a:solidFill>
                <a:latin typeface="Arial" panose="020B0604020202020204" pitchFamily="34" charset="0"/>
                <a:cs typeface="Arial" panose="020B0604020202020204" pitchFamily="34" charset="0"/>
              </a:defRPr>
            </a:lvl2pPr>
            <a:lvl3pPr marL="1143000" indent="-228600" algn="l">
              <a:defRPr>
                <a:solidFill>
                  <a:schemeClr val="tx1"/>
                </a:solidFill>
                <a:latin typeface="Arial" panose="020B0604020202020204" pitchFamily="34" charset="0"/>
                <a:cs typeface="Arial" panose="020B0604020202020204" pitchFamily="34" charset="0"/>
              </a:defRPr>
            </a:lvl3pPr>
            <a:lvl4pPr marL="1600200" indent="-228600" algn="l">
              <a:defRPr>
                <a:solidFill>
                  <a:schemeClr val="tx1"/>
                </a:solidFill>
                <a:latin typeface="Arial" panose="020B0604020202020204" pitchFamily="34" charset="0"/>
                <a:cs typeface="Arial" panose="020B0604020202020204" pitchFamily="34" charset="0"/>
              </a:defRPr>
            </a:lvl4pPr>
            <a:lvl5pPr marL="2057400" indent="-228600" algn="l">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3200">
                <a:solidFill>
                  <a:srgbClr val="000066"/>
                </a:solidFill>
                <a:ea typeface="MS Mincho" panose="02020609040205080304" pitchFamily="49" charset="-128"/>
              </a:rPr>
              <a:t>In the name of Allah,</a:t>
            </a:r>
          </a:p>
          <a:p>
            <a:pPr algn="ctr">
              <a:spcBef>
                <a:spcPct val="20000"/>
              </a:spcBef>
            </a:pPr>
            <a:r>
              <a:rPr lang="en-US" altLang="en-US" sz="3200">
                <a:solidFill>
                  <a:srgbClr val="000066"/>
                </a:solidFill>
                <a:ea typeface="MS Mincho" panose="02020609040205080304" pitchFamily="49" charset="-128"/>
              </a:rPr>
              <a:t>the Beneficent, the Merciful.</a:t>
            </a:r>
          </a:p>
        </p:txBody>
      </p:sp>
      <p:sp>
        <p:nvSpPr>
          <p:cNvPr id="18595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859590" name="Text Box 6"/>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أَشْهَدُ أَنْ لا إِلهَ إِلاّ اللّهُ وَحْدَهُ لا شَرِيكَ لَهُ،</a:t>
            </a:r>
            <a:r>
              <a:rPr lang="en-US" altLang="en-US" sz="5400" b="1">
                <a:solidFill>
                  <a:srgbClr val="000066"/>
                </a:solidFill>
                <a:cs typeface="Simplified Arabic" panose="02020603050405020304" pitchFamily="18" charset="-78"/>
              </a:rPr>
              <a:t> </a:t>
            </a:r>
          </a:p>
        </p:txBody>
      </p:sp>
      <p:sp>
        <p:nvSpPr>
          <p:cNvPr id="147046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I bear witness that there is no god save Allah, alone without having any associate. </a:t>
            </a:r>
          </a:p>
        </p:txBody>
      </p:sp>
      <p:sp>
        <p:nvSpPr>
          <p:cNvPr id="1470470" name="Rectangle 6"/>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470471" name="Text Box 7"/>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22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وَأَشْهَدُ أَنَّ مُحَمَّداً عَبْدُهُ وَرَسُولُهُ،</a:t>
            </a:r>
            <a:r>
              <a:rPr lang="en-US" altLang="en-US" sz="5400" b="1">
                <a:solidFill>
                  <a:srgbClr val="000066"/>
                </a:solidFill>
                <a:cs typeface="Simplified Arabic" panose="02020603050405020304" pitchFamily="18" charset="-78"/>
              </a:rPr>
              <a:t> </a:t>
            </a:r>
          </a:p>
        </p:txBody>
      </p:sp>
      <p:sp>
        <p:nvSpPr>
          <p:cNvPr id="15022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I bear witness that Muhammad  is His servant and messenger, </a:t>
            </a:r>
          </a:p>
        </p:txBody>
      </p:sp>
      <p:sp>
        <p:nvSpPr>
          <p:cNvPr id="15022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022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 عَلِيَّ بْنَ أَبِي طَالِبٍ أَمِيرَ الْمُؤْمِنِينَ عَبْدُ اللّهِ وَأَخُو رَسُولِهِ،</a:t>
            </a:r>
            <a:r>
              <a:rPr lang="en-US" altLang="en-US" sz="5400" b="1">
                <a:solidFill>
                  <a:srgbClr val="000066"/>
                </a:solidFill>
                <a:cs typeface="Simplified Arabic" panose="02020603050405020304" pitchFamily="18" charset="-78"/>
              </a:rPr>
              <a:t> </a:t>
            </a:r>
          </a:p>
        </p:txBody>
      </p:sp>
      <p:sp>
        <p:nvSpPr>
          <p:cNvPr id="15032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that `Ali ibn Abi Talib, the commander of the believers, is the brother of His Messenger, </a:t>
            </a:r>
          </a:p>
        </p:txBody>
      </p:sp>
      <p:sp>
        <p:nvSpPr>
          <p:cNvPr id="15032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032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42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وَأَنَّ الأئِمَّةَ الطَّاهِرِينَ مِنْ وُلْدِهِ حُجَجُ اللّهِ عَلَى خَلْقِهِ.</a:t>
            </a:r>
            <a:r>
              <a:rPr lang="en-US" altLang="en-US" sz="5400" b="1">
                <a:solidFill>
                  <a:srgbClr val="000066"/>
                </a:solidFill>
                <a:cs typeface="Simplified Arabic" panose="02020603050405020304" pitchFamily="18" charset="-78"/>
              </a:rPr>
              <a:t> </a:t>
            </a:r>
          </a:p>
        </p:txBody>
      </p:sp>
      <p:sp>
        <p:nvSpPr>
          <p:cNvPr id="15042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And that the immaculate Imams from his offspring are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arguments against His creatures. </a:t>
            </a:r>
          </a:p>
        </p:txBody>
      </p:sp>
      <p:sp>
        <p:nvSpPr>
          <p:cNvPr id="15042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042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اَللهُ أَكْبَرُ</a:t>
            </a:r>
            <a:r>
              <a:rPr lang="en-US" altLang="en-US" sz="5400" b="1">
                <a:solidFill>
                  <a:srgbClr val="000066"/>
                </a:solidFill>
                <a:cs typeface="Simplified Arabic" panose="02020603050405020304" pitchFamily="18" charset="-78"/>
              </a:rPr>
              <a:t> </a:t>
            </a:r>
          </a:p>
        </p:txBody>
      </p:sp>
      <p:sp>
        <p:nvSpPr>
          <p:cNvPr id="1505283" name="Rectangle 3"/>
          <p:cNvSpPr>
            <a:spLocks noGrp="1" noChangeArrowheads="1"/>
          </p:cNvSpPr>
          <p:nvPr>
            <p:ph type="subTitle" idx="1"/>
          </p:nvPr>
        </p:nvSpPr>
        <p:spPr>
          <a:xfrm>
            <a:off x="250825"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Allah is the Greatest </a:t>
            </a:r>
          </a:p>
        </p:txBody>
      </p:sp>
      <p:sp>
        <p:nvSpPr>
          <p:cNvPr id="15052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052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
        <p:nvSpPr>
          <p:cNvPr id="1505286" name="Rectangle 6"/>
          <p:cNvSpPr>
            <a:spLocks noChangeArrowheads="1"/>
          </p:cNvSpPr>
          <p:nvPr/>
        </p:nvSpPr>
        <p:spPr bwMode="auto">
          <a:xfrm>
            <a:off x="1360488" y="5157788"/>
            <a:ext cx="6380162" cy="45720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a:r>
              <a:rPr lang="en-US" altLang="en-US">
                <a:solidFill>
                  <a:srgbClr val="000066"/>
                </a:solidFill>
              </a:rPr>
              <a:t>repeat the </a:t>
            </a:r>
            <a:r>
              <a:rPr lang="en-US" altLang="en-US" i="1">
                <a:solidFill>
                  <a:srgbClr val="000066"/>
                </a:solidFill>
              </a:rPr>
              <a:t>takbir</a:t>
            </a:r>
            <a:r>
              <a:rPr lang="en-US" altLang="en-US">
                <a:solidFill>
                  <a:srgbClr val="000066"/>
                </a:solidFill>
              </a:rPr>
              <a:t> statement hundred times</a:t>
            </a:r>
          </a:p>
        </p:txBody>
      </p:sp>
    </p:spTree>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3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وَارِثَ آدَمَ خَلِيفَةِ اللّهِ،</a:t>
            </a:r>
            <a:endParaRPr lang="en-US" altLang="en-US" sz="5400" b="1">
              <a:solidFill>
                <a:srgbClr val="000066"/>
              </a:solidFill>
              <a:cs typeface="Simplified Arabic" panose="02020603050405020304" pitchFamily="18" charset="-78"/>
            </a:endParaRPr>
          </a:p>
        </p:txBody>
      </p:sp>
      <p:sp>
        <p:nvSpPr>
          <p:cNvPr id="15063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inheritor of Adam, the vicegerent of Allah.</a:t>
            </a:r>
          </a:p>
        </p:txBody>
      </p:sp>
      <p:sp>
        <p:nvSpPr>
          <p:cNvPr id="15063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063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733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وَارِثَ نُوحٍ صِفْوَةِ اللّهِ،</a:t>
            </a:r>
            <a:endParaRPr lang="en-US" altLang="en-US" sz="5400" b="1">
              <a:solidFill>
                <a:srgbClr val="000066"/>
              </a:solidFill>
              <a:cs typeface="Simplified Arabic" panose="02020603050405020304" pitchFamily="18" charset="-78"/>
            </a:endParaRPr>
          </a:p>
        </p:txBody>
      </p:sp>
      <p:sp>
        <p:nvSpPr>
          <p:cNvPr id="150733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inheritor of Noah, the choice of Allah.</a:t>
            </a:r>
          </a:p>
        </p:txBody>
      </p:sp>
      <p:sp>
        <p:nvSpPr>
          <p:cNvPr id="150733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0733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35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وَارِثَ إِبْرَاهِيمَ خَلِيلِ اللّهِ،</a:t>
            </a:r>
            <a:endParaRPr lang="en-US" altLang="en-US" sz="5400" b="1">
              <a:solidFill>
                <a:srgbClr val="000066"/>
              </a:solidFill>
              <a:cs typeface="Simplified Arabic" panose="02020603050405020304" pitchFamily="18" charset="-78"/>
            </a:endParaRPr>
          </a:p>
        </p:txBody>
      </p:sp>
      <p:sp>
        <p:nvSpPr>
          <p:cNvPr id="150835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inheritor of Abraham, the intimate friend of Allah.</a:t>
            </a:r>
          </a:p>
        </p:txBody>
      </p:sp>
      <p:sp>
        <p:nvSpPr>
          <p:cNvPr id="150835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0835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37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وَارِثَ مُوسَى كَلِيمِ اللّهِ،</a:t>
            </a:r>
            <a:endParaRPr lang="en-US" altLang="en-US" sz="5400" b="1">
              <a:solidFill>
                <a:srgbClr val="000066"/>
              </a:solidFill>
              <a:cs typeface="Simplified Arabic" panose="02020603050405020304" pitchFamily="18" charset="-78"/>
            </a:endParaRPr>
          </a:p>
        </p:txBody>
      </p:sp>
      <p:sp>
        <p:nvSpPr>
          <p:cNvPr id="150937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inheritor of Moses, the spoken by Allah.</a:t>
            </a:r>
          </a:p>
        </p:txBody>
      </p:sp>
      <p:sp>
        <p:nvSpPr>
          <p:cNvPr id="150938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0938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AutoShape 2"/>
          <p:cNvSpPr>
            <a:spLocks noChangeArrowheads="1"/>
          </p:cNvSpPr>
          <p:nvPr/>
        </p:nvSpPr>
        <p:spPr bwMode="auto">
          <a:xfrm>
            <a:off x="539750" y="1484313"/>
            <a:ext cx="8064500" cy="4321175"/>
          </a:xfrm>
          <a:prstGeom prst="plaque">
            <a:avLst>
              <a:gd name="adj" fmla="val 16667"/>
            </a:avLst>
          </a:prstGeom>
          <a:gradFill rotWithShape="1">
            <a:gsLst>
              <a:gs pos="0">
                <a:srgbClr val="003399"/>
              </a:gs>
              <a:gs pos="50000">
                <a:srgbClr val="003399">
                  <a:gamma/>
                  <a:shade val="46275"/>
                  <a:invGamma/>
                </a:srgbClr>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75523" name="Text Box 3"/>
          <p:cNvSpPr txBox="1">
            <a:spLocks noChangeArrowheads="1"/>
          </p:cNvSpPr>
          <p:nvPr/>
        </p:nvSpPr>
        <p:spPr bwMode="auto">
          <a:xfrm>
            <a:off x="468313" y="548373"/>
            <a:ext cx="8280400" cy="646331"/>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dirty="0"/>
              <a:t>7 times </a:t>
            </a:r>
            <a:r>
              <a:rPr lang="en-US" altLang="en-US" sz="1800" dirty="0" err="1"/>
              <a:t>Sura</a:t>
            </a:r>
            <a:r>
              <a:rPr lang="en-US" altLang="en-US" sz="1800" dirty="0"/>
              <a:t> An-Naas </a:t>
            </a:r>
          </a:p>
          <a:p>
            <a:pPr algn="r"/>
            <a:endParaRPr lang="en-US" altLang="en-US" sz="1800" dirty="0"/>
          </a:p>
        </p:txBody>
      </p:sp>
      <p:sp>
        <p:nvSpPr>
          <p:cNvPr id="875524" name="Rectangle 4"/>
          <p:cNvSpPr>
            <a:spLocks noChangeArrowheads="1"/>
          </p:cNvSpPr>
          <p:nvPr/>
        </p:nvSpPr>
        <p:spPr bwMode="auto">
          <a:xfrm>
            <a:off x="468313" y="188913"/>
            <a:ext cx="8280400" cy="360362"/>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875525" name="Text Box 5"/>
          <p:cNvSpPr txBox="1">
            <a:spLocks noChangeArrowheads="1"/>
          </p:cNvSpPr>
          <p:nvPr/>
        </p:nvSpPr>
        <p:spPr bwMode="auto">
          <a:xfrm>
            <a:off x="1552698" y="2665413"/>
            <a:ext cx="6054478" cy="1569660"/>
          </a:xfrm>
          <a:prstGeom prst="rect">
            <a:avLst/>
          </a:prstGeom>
          <a:noFill/>
          <a:ln>
            <a:noFill/>
          </a:ln>
          <a:effectLst/>
          <a:extLst>
            <a:ext uri="{909E8E84-426E-40DD-AFC4-6F175D3DCCD1}">
              <a14:hiddenFill xmlns:a14="http://schemas.microsoft.com/office/drawing/2010/main">
                <a:gradFill rotWithShape="1">
                  <a:gsLst>
                    <a:gs pos="0">
                      <a:srgbClr val="003399"/>
                    </a:gs>
                    <a:gs pos="100000">
                      <a:srgbClr val="003399">
                        <a:gamma/>
                        <a:shade val="46275"/>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800" i="1" dirty="0">
                <a:solidFill>
                  <a:srgbClr val="FFFF00"/>
                </a:solidFill>
              </a:rPr>
              <a:t>Recite </a:t>
            </a:r>
            <a:r>
              <a:rPr lang="en-GB" altLang="en-US" sz="4800" i="1" dirty="0" err="1">
                <a:solidFill>
                  <a:srgbClr val="FFFF00"/>
                </a:solidFill>
              </a:rPr>
              <a:t>Sura</a:t>
            </a:r>
            <a:r>
              <a:rPr lang="en-GB" altLang="en-US" sz="4800" i="1" dirty="0">
                <a:solidFill>
                  <a:srgbClr val="FFFF00"/>
                </a:solidFill>
              </a:rPr>
              <a:t> </a:t>
            </a:r>
            <a:r>
              <a:rPr lang="en-GB" altLang="en-US" sz="4800" i="1" dirty="0" smtClean="0">
                <a:solidFill>
                  <a:srgbClr val="FFFF00"/>
                </a:solidFill>
              </a:rPr>
              <a:t>AN Naas</a:t>
            </a:r>
            <a:endParaRPr lang="en-GB" altLang="en-US" sz="4800" i="1" dirty="0">
              <a:solidFill>
                <a:srgbClr val="FFFF00"/>
              </a:solidFill>
            </a:endParaRPr>
          </a:p>
          <a:p>
            <a:r>
              <a:rPr lang="en-GB" altLang="en-US" sz="4800" i="1" dirty="0">
                <a:solidFill>
                  <a:srgbClr val="FFFF00"/>
                </a:solidFill>
              </a:rPr>
              <a:t>7 times</a:t>
            </a:r>
            <a:endParaRPr lang="en-US" altLang="en-US" sz="4800" i="1" dirty="0">
              <a:solidFill>
                <a:srgbClr val="FFFF00"/>
              </a:solidFill>
            </a:endParaRPr>
          </a:p>
        </p:txBody>
      </p:sp>
    </p:spTree>
    <p:extLst>
      <p:ext uri="{BB962C8B-B14F-4D97-AF65-F5344CB8AC3E}">
        <p14:creationId xmlns:p14="http://schemas.microsoft.com/office/powerpoint/2010/main" val="1510447996"/>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وَارِثَ عِيسَى رُوحِ اللّهِ،</a:t>
            </a:r>
            <a:endParaRPr lang="en-US" altLang="en-US" sz="5400" b="1">
              <a:solidFill>
                <a:srgbClr val="000066"/>
              </a:solidFill>
              <a:cs typeface="Simplified Arabic" panose="02020603050405020304" pitchFamily="18" charset="-78"/>
            </a:endParaRPr>
          </a:p>
        </p:txBody>
      </p:sp>
      <p:sp>
        <p:nvSpPr>
          <p:cNvPr id="151040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inheritor of Jesus, the spirit of Allah.</a:t>
            </a:r>
          </a:p>
        </p:txBody>
      </p:sp>
      <p:sp>
        <p:nvSpPr>
          <p:cNvPr id="151040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1040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وَارِثَ مُحَمَّدٍ سَيِّدِ رُسُلِ اللّهِ،</a:t>
            </a:r>
            <a:endParaRPr lang="en-US" altLang="en-US" sz="5400" b="1">
              <a:solidFill>
                <a:srgbClr val="000066"/>
              </a:solidFill>
              <a:cs typeface="Simplified Arabic" panose="02020603050405020304" pitchFamily="18" charset="-78"/>
            </a:endParaRPr>
          </a:p>
        </p:txBody>
      </p:sp>
      <p:sp>
        <p:nvSpPr>
          <p:cNvPr id="151142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inheritor of Muhammad , the chief of Allah</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s Messengers.</a:t>
            </a:r>
          </a:p>
        </p:txBody>
      </p:sp>
      <p:sp>
        <p:nvSpPr>
          <p:cNvPr id="151142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1142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أَمِيرَ الْمُؤْمِنِينَ،</a:t>
            </a:r>
            <a:endParaRPr lang="en-US" altLang="en-US" sz="5400" b="1">
              <a:solidFill>
                <a:srgbClr val="000066"/>
              </a:solidFill>
              <a:cs typeface="Simplified Arabic" panose="02020603050405020304" pitchFamily="18" charset="-78"/>
            </a:endParaRPr>
          </a:p>
        </p:txBody>
      </p:sp>
      <p:sp>
        <p:nvSpPr>
          <p:cNvPr id="151245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commander of the believers.</a:t>
            </a:r>
          </a:p>
        </p:txBody>
      </p:sp>
      <p:sp>
        <p:nvSpPr>
          <p:cNvPr id="151245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51245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6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إِمَامَ الْمُتَّقِينَ،</a:t>
            </a:r>
            <a:endParaRPr lang="en-US" altLang="en-US" sz="5400" b="1">
              <a:solidFill>
                <a:srgbClr val="000066"/>
              </a:solidFill>
              <a:cs typeface="Simplified Arabic" panose="02020603050405020304" pitchFamily="18" charset="-78"/>
            </a:endParaRPr>
          </a:p>
        </p:txBody>
      </p:sp>
      <p:sp>
        <p:nvSpPr>
          <p:cNvPr id="173056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epitome of the pious ones.</a:t>
            </a:r>
          </a:p>
        </p:txBody>
      </p:sp>
      <p:sp>
        <p:nvSpPr>
          <p:cNvPr id="173056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3056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158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سَيِّدَ الْوَصِيِّينَ،</a:t>
            </a:r>
            <a:endParaRPr lang="en-US" altLang="en-US" sz="5400" b="1">
              <a:solidFill>
                <a:srgbClr val="000066"/>
              </a:solidFill>
              <a:cs typeface="Simplified Arabic" panose="02020603050405020304" pitchFamily="18" charset="-78"/>
            </a:endParaRPr>
          </a:p>
        </p:txBody>
      </p:sp>
      <p:sp>
        <p:nvSpPr>
          <p:cNvPr id="173158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chief of the Prophets</a:t>
            </a:r>
            <a:r>
              <a:rPr lang="en-US" altLang="en-US" sz="3200" b="1">
                <a:solidFill>
                  <a:srgbClr val="000066"/>
                </a:solidFill>
                <a:latin typeface="Al-Arial"/>
                <a:ea typeface="MS Mincho" panose="02020609040205080304" pitchFamily="49" charset="-128"/>
              </a:rPr>
              <a:t>’</a:t>
            </a:r>
            <a:r>
              <a:rPr lang="en-US" altLang="en-US" sz="3200" b="1">
                <a:solidFill>
                  <a:srgbClr val="000066"/>
                </a:solidFill>
                <a:ea typeface="MS Mincho" panose="02020609040205080304" pitchFamily="49" charset="-128"/>
              </a:rPr>
              <a:t> successors.</a:t>
            </a:r>
          </a:p>
        </p:txBody>
      </p:sp>
      <p:sp>
        <p:nvSpPr>
          <p:cNvPr id="173158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3158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2610"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وَصِيَّ رَسُولِ رَبِّ الْعَالَمِينَ،</a:t>
            </a:r>
            <a:endParaRPr lang="en-US" altLang="en-US" sz="5400" b="1">
              <a:solidFill>
                <a:srgbClr val="000066"/>
              </a:solidFill>
              <a:cs typeface="Simplified Arabic" panose="02020603050405020304" pitchFamily="18" charset="-78"/>
            </a:endParaRPr>
          </a:p>
        </p:txBody>
      </p:sp>
      <p:sp>
        <p:nvSpPr>
          <p:cNvPr id="1732611"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successor of the Messenger of the Lord of the worlds.</a:t>
            </a:r>
          </a:p>
        </p:txBody>
      </p:sp>
      <p:sp>
        <p:nvSpPr>
          <p:cNvPr id="1732612"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32613"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3634"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يَا وَارِثَ عِلْمِ الأوَّلِينَ وَالآخِرِينَ،</a:t>
            </a:r>
            <a:endParaRPr lang="en-US" altLang="en-US" sz="5400" b="1">
              <a:solidFill>
                <a:srgbClr val="000066"/>
              </a:solidFill>
              <a:cs typeface="Simplified Arabic" panose="02020603050405020304" pitchFamily="18" charset="-78"/>
            </a:endParaRPr>
          </a:p>
        </p:txBody>
      </p:sp>
      <p:sp>
        <p:nvSpPr>
          <p:cNvPr id="1733635"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inheritor of the knowledge of the past and the coming generations.</a:t>
            </a:r>
          </a:p>
        </p:txBody>
      </p:sp>
      <p:sp>
        <p:nvSpPr>
          <p:cNvPr id="1733636"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33637"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4658"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النَّبَأُ الْعَظِيمُ،</a:t>
            </a:r>
            <a:endParaRPr lang="en-US" altLang="en-US" sz="5400" b="1">
              <a:solidFill>
                <a:srgbClr val="000066"/>
              </a:solidFill>
              <a:cs typeface="Simplified Arabic" panose="02020603050405020304" pitchFamily="18" charset="-78"/>
            </a:endParaRPr>
          </a:p>
        </p:txBody>
      </p:sp>
      <p:sp>
        <p:nvSpPr>
          <p:cNvPr id="1734659"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Great News.</a:t>
            </a:r>
          </a:p>
        </p:txBody>
      </p:sp>
      <p:sp>
        <p:nvSpPr>
          <p:cNvPr id="1734660"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34661"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5682"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الصِّرَاطُ الْمُسْتَقِيمُ،</a:t>
            </a:r>
            <a:endParaRPr lang="en-US" altLang="en-US" sz="5400" b="1">
              <a:solidFill>
                <a:srgbClr val="000066"/>
              </a:solidFill>
              <a:cs typeface="Simplified Arabic" panose="02020603050405020304" pitchFamily="18" charset="-78"/>
            </a:endParaRPr>
          </a:p>
        </p:txBody>
      </p:sp>
      <p:sp>
        <p:nvSpPr>
          <p:cNvPr id="1735683"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you; O the Straight Path.</a:t>
            </a:r>
          </a:p>
        </p:txBody>
      </p:sp>
      <p:sp>
        <p:nvSpPr>
          <p:cNvPr id="1735684"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35685"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706" name="Rectangle 2"/>
          <p:cNvSpPr>
            <a:spLocks noGrp="1" noChangeArrowheads="1"/>
          </p:cNvSpPr>
          <p:nvPr>
            <p:ph type="ctrTitle"/>
          </p:nvPr>
        </p:nvSpPr>
        <p:spPr>
          <a:xfrm>
            <a:off x="323850" y="1341438"/>
            <a:ext cx="8496300" cy="14700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rtl="1"/>
            <a:r>
              <a:rPr lang="ar-SA" altLang="en-US" sz="5400" b="1">
                <a:solidFill>
                  <a:srgbClr val="000066"/>
                </a:solidFill>
                <a:cs typeface="Simplified Arabic" panose="02020603050405020304" pitchFamily="18" charset="-78"/>
              </a:rPr>
              <a:t>السَّلامُ عَلَيْكَ أَيُّهَا الْمُهَذَّبُ الْكَرِيمُ،</a:t>
            </a:r>
            <a:endParaRPr lang="en-US" altLang="en-US" sz="5400" b="1">
              <a:solidFill>
                <a:srgbClr val="000066"/>
              </a:solidFill>
              <a:cs typeface="Simplified Arabic" panose="02020603050405020304" pitchFamily="18" charset="-78"/>
            </a:endParaRPr>
          </a:p>
        </p:txBody>
      </p:sp>
      <p:sp>
        <p:nvSpPr>
          <p:cNvPr id="1736707" name="Rectangle 3"/>
          <p:cNvSpPr>
            <a:spLocks noGrp="1" noChangeArrowheads="1"/>
          </p:cNvSpPr>
          <p:nvPr>
            <p:ph type="subTitle" idx="1"/>
          </p:nvPr>
        </p:nvSpPr>
        <p:spPr>
          <a:xfrm>
            <a:off x="323850" y="3198813"/>
            <a:ext cx="8569325" cy="17526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342900" indent="-342900"/>
            <a:r>
              <a:rPr lang="en-US" altLang="en-US" sz="3200" b="1">
                <a:solidFill>
                  <a:srgbClr val="000066"/>
                </a:solidFill>
                <a:ea typeface="MS Mincho" panose="02020609040205080304" pitchFamily="49" charset="-128"/>
              </a:rPr>
              <a:t>Peace be upon; O the noble, refined one.</a:t>
            </a:r>
          </a:p>
        </p:txBody>
      </p:sp>
      <p:sp>
        <p:nvSpPr>
          <p:cNvPr id="1736708" name="Rectangle 4"/>
          <p:cNvSpPr>
            <a:spLocks noChangeArrowheads="1"/>
          </p:cNvSpPr>
          <p:nvPr/>
        </p:nvSpPr>
        <p:spPr bwMode="auto">
          <a:xfrm>
            <a:off x="468313" y="209550"/>
            <a:ext cx="8280400" cy="360363"/>
          </a:xfrm>
          <a:prstGeom prst="rect">
            <a:avLst/>
          </a:prstGeom>
          <a:gradFill rotWithShape="1">
            <a:gsLst>
              <a:gs pos="0">
                <a:srgbClr val="FFFF99"/>
              </a:gs>
              <a:gs pos="100000">
                <a:srgbClr val="FFFF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anose="020B0604020202020204" pitchFamily="34" charset="0"/>
                <a:cs typeface="Arial" panose="020B0604020202020204" pitchFamily="34" charset="0"/>
              </a:defRPr>
            </a:lvl1pPr>
            <a:lvl2pPr>
              <a:spcBef>
                <a:spcPct val="20000"/>
              </a:spcBef>
              <a:defRPr sz="2800">
                <a:solidFill>
                  <a:schemeClr val="tx1"/>
                </a:solidFill>
                <a:latin typeface="Arial" panose="020B0604020202020204" pitchFamily="34" charset="0"/>
                <a:cs typeface="Arial" panose="020B0604020202020204" pitchFamily="34" charset="0"/>
              </a:defRPr>
            </a:lvl2pPr>
            <a:lvl3pPr>
              <a:spcBef>
                <a:spcPct val="20000"/>
              </a:spcBef>
              <a:defRPr sz="2400">
                <a:solidFill>
                  <a:schemeClr val="tx1"/>
                </a:solidFill>
                <a:latin typeface="Arial" panose="020B0604020202020204" pitchFamily="34" charset="0"/>
                <a:cs typeface="Arial" panose="020B0604020202020204" pitchFamily="34" charset="0"/>
              </a:defRPr>
            </a:lvl3pPr>
            <a:lvl4pPr>
              <a:spcBef>
                <a:spcPct val="20000"/>
              </a:spcBef>
              <a:defRPr sz="2000">
                <a:solidFill>
                  <a:schemeClr val="tx1"/>
                </a:solidFill>
                <a:latin typeface="Arial" panose="020B0604020202020204" pitchFamily="34" charset="0"/>
                <a:cs typeface="Arial" panose="020B0604020202020204" pitchFamily="34" charset="0"/>
              </a:defRPr>
            </a:lvl4pPr>
            <a:lvl5pPr>
              <a:spcBef>
                <a:spcPct val="20000"/>
              </a:spcBef>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cs typeface="Arial" panose="020B0604020202020204" pitchFamily="34" charset="0"/>
              </a:defRPr>
            </a:lvl9pPr>
          </a:lstStyle>
          <a:p>
            <a:pPr>
              <a:lnSpc>
                <a:spcPct val="80000"/>
              </a:lnSpc>
            </a:pPr>
            <a:r>
              <a:rPr lang="en-GB" altLang="en-US" sz="2000">
                <a:solidFill>
                  <a:srgbClr val="003399"/>
                </a:solidFill>
                <a:latin typeface="Trebuchet MS" panose="020B0603020202020204" pitchFamily="34" charset="0"/>
              </a:rPr>
              <a:t>A’maal for the night of Mab'ath </a:t>
            </a:r>
            <a:endParaRPr lang="en-US" altLang="en-US" sz="2000">
              <a:solidFill>
                <a:srgbClr val="003399"/>
              </a:solidFill>
              <a:latin typeface="Trebuchet MS" panose="020B0603020202020204" pitchFamily="34" charset="0"/>
            </a:endParaRPr>
          </a:p>
        </p:txBody>
      </p:sp>
      <p:sp>
        <p:nvSpPr>
          <p:cNvPr id="1736709" name="Text Box 5"/>
          <p:cNvSpPr txBox="1">
            <a:spLocks noChangeArrowheads="1"/>
          </p:cNvSpPr>
          <p:nvPr/>
        </p:nvSpPr>
        <p:spPr bwMode="auto">
          <a:xfrm>
            <a:off x="468313" y="515938"/>
            <a:ext cx="8280400" cy="366712"/>
          </a:xfrm>
          <a:prstGeom prst="rect">
            <a:avLst/>
          </a:pr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800"/>
              <a:t>Ziyarat of Imam Ali (a)</a:t>
            </a:r>
          </a:p>
        </p:txBody>
      </p:sp>
    </p:spTree>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FFFF99"/>
            </a:solidFill>
            <a:effectLst/>
            <a:latin typeface="Trebuchet MS" panose="020B0603020202020204" pitchFamily="34" charset="0"/>
            <a:cs typeface="Arial" panose="020B0604020202020204" pitchFamily="34" charset="0"/>
          </a:defRPr>
        </a:defPPr>
      </a:lstStyle>
    </a:spDef>
    <a:lnDef>
      <a:spPr bwMode="auto">
        <a:xfrm>
          <a:off x="0" y="0"/>
          <a:ext cx="1" cy="1"/>
        </a:xfrm>
        <a:custGeom>
          <a:avLst/>
          <a:gdLst/>
          <a:ahLst/>
          <a:cxnLst/>
          <a:rect l="0" t="0" r="0" b="0"/>
          <a:pathLst/>
        </a:custGeom>
        <a:gradFill rotWithShape="1">
          <a:gsLst>
            <a:gs pos="0">
              <a:srgbClr val="003399"/>
            </a:gs>
            <a:gs pos="100000">
              <a:srgbClr val="003399">
                <a:gamma/>
                <a:shade val="46275"/>
                <a:invGamma/>
              </a:srgb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FFFF99"/>
            </a:solidFill>
            <a:effectLst/>
            <a:latin typeface="Trebuchet MS" panose="020B0603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1347</TotalTime>
  <Words>13621</Words>
  <Application>Microsoft Office PowerPoint</Application>
  <PresentationFormat>On-screen Show (4:3)</PresentationFormat>
  <Paragraphs>1935</Paragraphs>
  <Slides>469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469</vt:i4>
      </vt:variant>
    </vt:vector>
  </HeadingPairs>
  <TitlesOfParts>
    <vt:vector size="475" baseType="lpstr">
      <vt:lpstr>MS Mincho</vt:lpstr>
      <vt:lpstr>Al-Arial</vt:lpstr>
      <vt:lpstr>Arial</vt:lpstr>
      <vt:lpstr>Simplified Arabic</vt:lpstr>
      <vt:lpstr>Trebuchet MS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السَّلامُ عَلَيْكَ يَا رَسُولَ اللّهِ،</vt:lpstr>
      <vt:lpstr>السَّلامُ عَلَيْكَ يَا نَبِيَّ اللّهِ، </vt:lpstr>
      <vt:lpstr>السَّلامُ عَلَيْكَ يَا مُحَمَّدُ بْنَ عَبْدِاللّهِ، </vt:lpstr>
      <vt:lpstr>السَّلامُ عَلَيْكَ يَا خَاتَمَ النَّبِيِّينَ، </vt:lpstr>
      <vt:lpstr>أَشْهَدُ أَنَّكَ قَدْ بَلَّغْتَ الرِّسَالَةَ، </vt:lpstr>
      <vt:lpstr>وَأَقَمْتَ الصَّلاةَ، </vt:lpstr>
      <vt:lpstr>وَآتَيْتَ الزَّكَاةَ، </vt:lpstr>
      <vt:lpstr>وَأَمَرْتَ بِالمَعْرُوفِ، </vt:lpstr>
      <vt:lpstr>وَنَهَيْتَ عَنِ المُنْكَرِ، </vt:lpstr>
      <vt:lpstr>وَعَبَدْتَ اللّهَ مُخْلِصاً حَتَّى أَتَاكَ اليَقِينُ، </vt:lpstr>
      <vt:lpstr>فَصَلَوَاتُ اللّهِ عَلَيْكَ وَرَحْمَتُهُ </vt:lpstr>
      <vt:lpstr>وَعَلَى أَهْلِ بَيْتِكَ الطَّاهِرِينَ. </vt:lpstr>
      <vt:lpstr>أَشْهَدُ أَنْ لا إِلهَ إِلاَّ اللّهُ وَحْدَهُ لا شَرِيكَ لَهُ،</vt:lpstr>
      <vt:lpstr>وَأَشْهَدُ أَنَّ مُحَمَّداً عَبْدُهُ وَرَسُولُهُ، </vt:lpstr>
      <vt:lpstr>وَأَشْهَدُ أَنَّكَ رَسُولُ اللّهِ، </vt:lpstr>
      <vt:lpstr>وَأَنَّكَ مُحَمَّدُ بْنُ عَبْدِاللّهِ، </vt:lpstr>
      <vt:lpstr>وَأَشْهَدُ أَنَّكَ قَدْ بَلَّغْتَ رِسَالاتِ رَبِّكَ </vt:lpstr>
      <vt:lpstr>وَنَصَحْتَ لأُمَّتِكَ، </vt:lpstr>
      <vt:lpstr>وَجَاهَدْتَ فِي سَبِيلِ اللّهِ، </vt:lpstr>
      <vt:lpstr>وَعَبَدْتَ اللّهَ حَتَّى أَتَاكَ اليَقِينُ </vt:lpstr>
      <vt:lpstr>بِالحِكْمَةِ وَالمَوْعِظَةِ الحَسَنَةِ، </vt:lpstr>
      <vt:lpstr>وَأَدَّيْتَ الَّذِي عَلَيْكَ مِنَ الحَقِّ، </vt:lpstr>
      <vt:lpstr>وَأَنَّكَ قَدْ رَؤُفْتَ بِالمُؤْمِنِينَ، </vt:lpstr>
      <vt:lpstr>وَغَلُظْتَ عَلَى الكَافِرِينَ، </vt:lpstr>
      <vt:lpstr>فَبَلَّغَ اللّهُ بِكَ أَفْضَلَ شَرَفِ مَحَلِّ المُكَرَّمِينَ، </vt:lpstr>
      <vt:lpstr>الحَمْدُ لِلّهِ الَّذِي اسْتَنْقَذَنَا بِكَ مِنْ الشِّرْكِ وَالضَّلالَةِ. </vt:lpstr>
      <vt:lpstr>اللّهُمَّ فَاجْعَلْ صَلَوَاتِكَ وَصَلَوَاتِ مَلائِكَتِكَ المُقَرَّبِينَ، </vt:lpstr>
      <vt:lpstr>وَأَنْبِيَائِكَ المُرْسَلِينَ، </vt:lpstr>
      <vt:lpstr>وَعِبَادِكَ الصَّالِحِينَ، </vt:lpstr>
      <vt:lpstr>وَأَهْلِ السَّمَاوَاتِ وَالأَرَضِينَ، </vt:lpstr>
      <vt:lpstr>وَمَنْ سَبَّحَ لَكَ يَا رَبَّ العَالَمِينَ </vt:lpstr>
      <vt:lpstr>مِنَ الأَوَّلِينَ وَالآخِرِينَ </vt:lpstr>
      <vt:lpstr>عَلَى مُحَمَّدٍ عَبْدِكَ وَرَسُولِكَ </vt:lpstr>
      <vt:lpstr>وَنَبِيِّكَ وَأَمِينِكَ </vt:lpstr>
      <vt:lpstr>وَنَجِيِّكَ وَحَبِيبِكَ </vt:lpstr>
      <vt:lpstr>وَصَفِيِّكَ وَخَاصَّتِكَ </vt:lpstr>
      <vt:lpstr>وَصَفْوَتِكَ وَخِيَرَتِكَ مِنْ خَلْقِكَ. </vt:lpstr>
      <vt:lpstr>اللّهُمَّ أَعْطِهِ الدَّرَجَةَ الرَّفِيعَةَ، </vt:lpstr>
      <vt:lpstr>وَآتِهِ الوَسِيلَةَ مِنَ الجَنَّةِ، </vt:lpstr>
      <vt:lpstr>وَابْعَثْهُ مَقَاماً مَحْمُوداً يَغْبِطُهُ بِهِ الأَوَّلُونَ وَالآخِرُونَ. </vt:lpstr>
      <vt:lpstr>اللّهُمَّ إِنَّكَ قُلْتَ: </vt:lpstr>
      <vt:lpstr>(وَلَوْ أَنَّهُمْ إِذْظَلَمُوَا أَنْفُسَهُمْ جَاءُوكَ فَاسْتَغْفَرُوَا اللّهَ </vt:lpstr>
      <vt:lpstr>وَاسْتَغْفَرَ لَهُمُ الرَّسُولُ </vt:lpstr>
      <vt:lpstr>لَوَجَدُوَا اللّهَ تَوَّاباً رَحِيماً.) </vt:lpstr>
      <vt:lpstr>وَإِنِّي أَتَيْتُكَ مُسْتَغْفِراً تَائِباً مِنْ ذُنُوبِي، </vt:lpstr>
      <vt:lpstr>وَإِنِّي أَتَوَجَّهُ بِكَ إِلَى اللّهِ رَبِّي وَرَبِّكَ لِيَغْفِرَ لِي ذُنُوبِي. </vt:lpstr>
      <vt:lpstr>PowerPoint Presentation</vt:lpstr>
      <vt:lpstr>PowerPoint Presentation</vt:lpstr>
      <vt:lpstr>PowerPoint Presentation</vt:lpstr>
      <vt:lpstr>PowerPoint Presentation</vt:lpstr>
      <vt:lpstr>PowerPoint Presentation</vt:lpstr>
      <vt:lpstr>أَشْهَدُ أَنْ لا إِلهَ إِلاّ اللّهُ وَحْدَهُ لا شَرِيكَ لَهُ، </vt:lpstr>
      <vt:lpstr>وَأَشْهَدُ أَنَّ مُحَمَّداً عَبْدُهُ وَرَسُولُهُ، </vt:lpstr>
      <vt:lpstr>وَأَنَّ عَلِيَّ بْنَ أَبِي طَالِبٍ أَمِيرَ الْمُؤْمِنِينَ عَبْدُ اللّهِ وَأَخُو رَسُولِهِ، </vt:lpstr>
      <vt:lpstr>وَأَنَّ الأئِمَّةَ الطَّاهِرِينَ مِنْ وُلْدِهِ حُجَجُ اللّهِ عَلَى خَلْقِهِ. </vt:lpstr>
      <vt:lpstr>اَللهُ أَكْبَرُ </vt:lpstr>
      <vt:lpstr>السَّلامُ عَلَيْكَ يَا وَارِثَ آدَمَ خَلِيفَةِ اللّهِ،</vt:lpstr>
      <vt:lpstr>السَّلامُ عَلَيْكَ يَا وَارِثَ نُوحٍ صِفْوَةِ اللّهِ،</vt:lpstr>
      <vt:lpstr>السَّلامُ عَلَيْكَ يَا وَارِثَ إِبْرَاهِيمَ خَلِيلِ اللّهِ،</vt:lpstr>
      <vt:lpstr>السَّلامُ عَلَيْكَ يَا وَارِثَ مُوسَى كَلِيمِ اللّهِ،</vt:lpstr>
      <vt:lpstr>السَّلامُ عَلَيْكَ يَا وَارِثَ عِيسَى رُوحِ اللّهِ،</vt:lpstr>
      <vt:lpstr>السَّلامُ عَلَيْكَ يَا وَارِثَ مُحَمَّدٍ سَيِّدِ رُسُلِ اللّهِ،</vt:lpstr>
      <vt:lpstr>السَّلامُ عَلَيْكَ يَا أَمِيرَ الْمُؤْمِنِينَ،</vt:lpstr>
      <vt:lpstr>السَّلامُ عَلَيْكَ يَا إِمَامَ الْمُتَّقِينَ،</vt:lpstr>
      <vt:lpstr>السَّلامُ عَلَيْكَ يَا سَيِّدَ الْوَصِيِّينَ،</vt:lpstr>
      <vt:lpstr>السَّلامُ عَلَيْكَ يَا وَصِيَّ رَسُولِ رَبِّ الْعَالَمِينَ،</vt:lpstr>
      <vt:lpstr>السَّلامُ عَلَيْكَ يَا وَارِثَ عِلْمِ الأوَّلِينَ وَالآخِرِينَ،</vt:lpstr>
      <vt:lpstr>السَّلامُ عَلَيْكَ أَيُّهَا النَّبَأُ الْعَظِيمُ،</vt:lpstr>
      <vt:lpstr>السَّلامُ عَلَيْكَ أَيُّهَا الصِّرَاطُ الْمُسْتَقِيمُ،</vt:lpstr>
      <vt:lpstr>السَّلامُ عَلَيْكَ أَيُّهَا الْمُهَذَّبُ الْكَرِيمُ،</vt:lpstr>
      <vt:lpstr>السَّلامُ عَلَيْكَ أَيُّهَا الْوَصِيُّ التَّقِيُّ،</vt:lpstr>
      <vt:lpstr>السَّلامُ عَلَيْكَ أَيُّهَا الرَّضِيُّ الزَّكِيُّ، </vt:lpstr>
      <vt:lpstr>السَّلامُ عَلَيْكَ أَيُّهَا الْبَدْرُ الْمُضِيءُ، </vt:lpstr>
      <vt:lpstr>السَّلامُ عَلَيْكَ أَيُّهَا الصِّدِّيقُ الأكْبَرُ، </vt:lpstr>
      <vt:lpstr>السَّلامُ عَلَيْكَ أَيُّهَا الْفَارُوقُ الأعْظَمُ، </vt:lpstr>
      <vt:lpstr>السَّلامُ عَلَيْكَ أَيُّهَا السِّرَاجُ الْمُنِيرُ، </vt:lpstr>
      <vt:lpstr>السَّلامُ عَلَيْكَ يَا إِمَامَ الْهُدَى، </vt:lpstr>
      <vt:lpstr>السَّلامُ عَلَيْكَ يَا عَلَمَ التُّقَى، </vt:lpstr>
      <vt:lpstr>السَّلامُ عَلَيْكَ يَا حُجَّةَ اللّهِ الْكُبْرَى، </vt:lpstr>
      <vt:lpstr>السَّلامُ عَلَيْكَ يَا خَاصَّةَ اللّهِ وَخَالِصَتَهُ، </vt:lpstr>
      <vt:lpstr>وَأَمِينَ اللّهِ وَصَفْوَتَهُ، </vt:lpstr>
      <vt:lpstr>وَبَابَ اللّهِ وَحُجَّتَهُ، </vt:lpstr>
      <vt:lpstr>وَمَعْدِنَ حُكْمِ اللّهِ وَسِرَّهِ، </vt:lpstr>
      <vt:lpstr>وَعَيْبَةَ عِلْمِ اللّهِ وَخَازِنَهُ، </vt:lpstr>
      <vt:lpstr>وَسَفِيرَ اللّهِ فِي خَلْقِهِ، </vt:lpstr>
      <vt:lpstr>أَشْهَدُ أَنَّكَ أَقَمْتَ الصَّلاةَ، </vt:lpstr>
      <vt:lpstr>وَآتَيْتَ الزَّكَاةَ، </vt:lpstr>
      <vt:lpstr>وَأَمَرْتَ بِالْمَعْرُوفِ، </vt:lpstr>
      <vt:lpstr>وَنَهَيْتَ عَنِ الْمُنْكَرِ، </vt:lpstr>
      <vt:lpstr>وَاتَّبَعْتَ الرَّسُولَ، </vt:lpstr>
      <vt:lpstr>وَتَلَوْتَ الْكِتَابَ حَقَّ تِلاوَتِهِ، </vt:lpstr>
      <vt:lpstr>وَبَلَّغْتَ عَنِ اللّهِ، </vt:lpstr>
      <vt:lpstr>وَوَفَيْتَ بِعَهْدِ اللّهِ، </vt:lpstr>
      <vt:lpstr>وَتَمَّتْ بِكَ كَلِمَاتُ اللّهِ، </vt:lpstr>
      <vt:lpstr>وَجَاهَدْتَ فِي اللّهِ حَقَّ جِهَادِهِ، </vt:lpstr>
      <vt:lpstr>وَنَصَحْتَ لِلّهِ وَلِرَسُولِهِ صَلَّى اللّهُ عَلَيْهِ وَآلِهِ، </vt:lpstr>
      <vt:lpstr>وَجُدْتَ بِنَفْسِكَ صَابِراً مُحْتَسِباً </vt:lpstr>
      <vt:lpstr>مُجَاهِداً عَنْ دِينِ اللّهِ، </vt:lpstr>
      <vt:lpstr>مُوَقِّياً لِرَسُولِ اللّهِ صَلَّى اللّهُ عَلَيْهِ وَآلِهِ، </vt:lpstr>
      <vt:lpstr>طَالِباً مَا عِنْدَ اللّهِ، </vt:lpstr>
      <vt:lpstr>رَاغِباً فِيمَا وَعَدَ اللّهُ، </vt:lpstr>
      <vt:lpstr>وَمَضَيْتَ لِلَّذِي كُنْتَ عَلَيْهِ شَهِيداً </vt:lpstr>
      <vt:lpstr>وَشَاهِداً وَمَشْهُوداً، </vt:lpstr>
      <vt:lpstr>فَجَزَاكَ اللّهُ عَنْ رَسُولِهِ وَعَنِ الإسْلامِ وَأَهْلِهِ مِنْ صِدِّيقٍ أَفْضَلَ الْجَزَاءِ. </vt:lpstr>
      <vt:lpstr>أَشْهَدُ أَنَّكَ كُنْتَ أَوَّلَ الْقَوْمِ إِسْلاماً، </vt:lpstr>
      <vt:lpstr>وَأَخْلَصَهُمْ إِيمَاناً، </vt:lpstr>
      <vt:lpstr>وَأَشَدَّهُمْ يَقِيناً، </vt:lpstr>
      <vt:lpstr>وَأَخْوَفَهُمْ لِلّهِ، </vt:lpstr>
      <vt:lpstr>وَأَعْظَمَهُمْ عَنَاءً، </vt:lpstr>
      <vt:lpstr>وَأَحْوَطَهُمْ عَلَى رَسُولِ اللّهِ صَلَّى اللّهُ عَلَيْهِ وَآلِهِ، </vt:lpstr>
      <vt:lpstr>وَأَفْضَلَهُمْ مَنَاقِبَ، </vt:lpstr>
      <vt:lpstr>وَأَكْثَرَهُمْ سَوَابِقَ، </vt:lpstr>
      <vt:lpstr>وَأَرْفَعَهُمْ دَرَجَةً، </vt:lpstr>
      <vt:lpstr>وَأَشْرَفَهُمْ مَنْزِلَةً، </vt:lpstr>
      <vt:lpstr>وَأَكْرَمَهُمْ عَلَيْهِ، </vt:lpstr>
      <vt:lpstr>فَقَوِيْتَ حِينَ وَهَنُوَا، </vt:lpstr>
      <vt:lpstr>وَلَزِمْتَ مِنْهَاجَ رَسُولِ اللّهِ صَلَّى اللّهُ عَلَيْهِ وَآلِهِ، </vt:lpstr>
      <vt:lpstr>وَأَشْهَدُ أَنَّكَ كُنْتَ خَلِيفَتَهُ حَقّاً، </vt:lpstr>
      <vt:lpstr>لَمْ تُنَازَعْ بِرَغْمِ الْمُنَافِقِينَ، </vt:lpstr>
      <vt:lpstr>وَغَيْظِ الْكَافِرِينَ، </vt:lpstr>
      <vt:lpstr>وَضِغْنِ الْفَاسِقِينَ، </vt:lpstr>
      <vt:lpstr>وَقُمْتَ بِالأمْرِ حِينَ فَشِلُوَا، </vt:lpstr>
      <vt:lpstr>وَنَطَقْتَ حِينَ تَتَعْتَعُوَا، </vt:lpstr>
      <vt:lpstr>وَمَضَيْتَ بِنُورِ اللّهِ إِذْ وَقَفُوَا، </vt:lpstr>
      <vt:lpstr>فَمَنِ اتَّبَعَكَ فَقَدِ اهْتَدَى، </vt:lpstr>
      <vt:lpstr>كُنْتَ أَوَّلَهُمْ كَلاماً، </vt:lpstr>
      <vt:lpstr>وَأَشَدَّهُمْ خِصَاماً، </vt:lpstr>
      <vt:lpstr>وَأَصْوَبَهُمْ مَنْطِقاً، </vt:lpstr>
      <vt:lpstr>وَأَسَدَّهُمْ رَأْياً، </vt:lpstr>
      <vt:lpstr>وَأَشْجَعَهُمْ قَلْباً، </vt:lpstr>
      <vt:lpstr>وَأَكْثَرَهُمْ يَقِيناً، </vt:lpstr>
      <vt:lpstr>وَأَحْسَنَهُمْ عَمَلاً، </vt:lpstr>
      <vt:lpstr>وَأَعْرَفَهُمْ بِالأمُورِ، </vt:lpstr>
      <vt:lpstr>كُنْتَ لِلْمُؤمِنِينَ أَباً رَحِيماً </vt:lpstr>
      <vt:lpstr>إِذْ صَارُوَا عَلَيْكَ عِيَالاً، </vt:lpstr>
      <vt:lpstr>فَحَمَلْتَ أَثْقَالَ مَا عَنْهُ ضَعُفُوَا، </vt:lpstr>
      <vt:lpstr>وَحَفِظْتَ مَا أَضَاعُوَا، </vt:lpstr>
      <vt:lpstr>وَرَعَيْتَ مَا أَهْمَلُوَا، </vt:lpstr>
      <vt:lpstr>وَشَمَّرْتَ إِذْ جَبَنُوَا، </vt:lpstr>
      <vt:lpstr>وَعَلَوْتَ إِذْ هَلِعُوَا، </vt:lpstr>
      <vt:lpstr>وَصَبَرْتَ إِذْ جَزِعُوَا، </vt:lpstr>
      <vt:lpstr>كُنْتَ عَلَى الْكَافِرِينَ عَذَاباً صَبّاً </vt:lpstr>
      <vt:lpstr>وَغِلْظَةً وَغَيْظاً، </vt:lpstr>
      <vt:lpstr>وَلِلْمُؤْمِنِينَ غَيْثاً وَخِصْباً وَعِلْماً، </vt:lpstr>
      <vt:lpstr>لَمْ تُفْلَلْ حُجَّتُكَ، </vt:lpstr>
      <vt:lpstr>وَلَمْ يَزِغْ قَلْبُكَ، </vt:lpstr>
      <vt:lpstr>وَلَمْ تَضْعُفْ بَصِيرَتُكَ، </vt:lpstr>
      <vt:lpstr>وَلَمْ تَجْبُنْ نَفْسُكَ، </vt:lpstr>
      <vt:lpstr>كُنْتَ كَالْجَبَلِ لا تُحَرِّكُهُ الْعَوَاصِفُ، </vt:lpstr>
      <vt:lpstr>وَلا تُزِيلُهُ الْقَوَاصِفُ، </vt:lpstr>
      <vt:lpstr>كُنْتَ كَمَا قَالَ رَسُولُ اللّهِ صَلَّى اللّهُ عَلَيْهِ وَآلِهِ قَوِيّاً فِي بَدَنِكَ، </vt:lpstr>
      <vt:lpstr>مُتَوَاضِعاً فِي نَفْسِكَ، </vt:lpstr>
      <vt:lpstr>عَظِيماً عِنْدَ اللّهِ، </vt:lpstr>
      <vt:lpstr>كَبِيراً فِي الأرْضِ، </vt:lpstr>
      <vt:lpstr>جَلِيلاً فِي السَّمَاءِ، </vt:lpstr>
      <vt:lpstr>لَمْ يَكُنْ لأَحَدٍ فِيكَ مَهْمَزٌ، </vt:lpstr>
      <vt:lpstr>وَلا لِقَائِلٍ فِيكَ مَغْمَزٌ، </vt:lpstr>
      <vt:lpstr>وَلا لِخَلْقٍ فِيكَ مَطْمَعٌ، </vt:lpstr>
      <vt:lpstr>وَلا لأَحَدٍ عِنْدَكَ هَوَادَةٌ، </vt:lpstr>
      <vt:lpstr>يُوجَدُ الضَّعِيفُ الذَّلِيلُ عِنْدَكَ قَوِيّاً عَزِيزاً حَتَّى تَأْخُذَ لَهُ بِحَقِّهِ، </vt:lpstr>
      <vt:lpstr>وَالْقَوِيُّ الْعَزِيزُ عِنْدَكَ ضَعِيفاً حَتَّى تَأْخُذَ مِنْهُ الْحَقَّ، </vt:lpstr>
      <vt:lpstr>الْقَرِيبُ وَالْبَعِيدُ عِنْدَكَ فِي ذلِكَ سَوَاءٌ، </vt:lpstr>
      <vt:lpstr>شَأْنُكَ الْحَقُّ وَالصِّدْقُ وَالرِّفْقُ، </vt:lpstr>
      <vt:lpstr>وَقَوْلُكَ حُكْمٌ وَحَتْمٌ، </vt:lpstr>
      <vt:lpstr>وَأَمْرُكَ حِلْمٌ وَعَزْمٌ، </vt:lpstr>
      <vt:lpstr>وَرَأْيُكَ عِلْمٌ وَحَزْمٌ، </vt:lpstr>
      <vt:lpstr>إِعْتَدَلَ بِكَ الدِّينُ، </vt:lpstr>
      <vt:lpstr>وَسَهُلَ بِكَ الْعَسِيرُ، </vt:lpstr>
      <vt:lpstr>وَأُطْفِئَتْ بِكَ النِّيرَانُ، </vt:lpstr>
      <vt:lpstr>وَقَوِيَ بِكَ الإيمَانُ، </vt:lpstr>
      <vt:lpstr>وَثَبَتَ بِكَ الإسْلامُ، </vt:lpstr>
      <vt:lpstr>وَهَدَّتْ مُصِيبَتُكَ الأنَامَ، </vt:lpstr>
      <vt:lpstr>فَإِنَّا لِلّهِ وَإِنَّا إِلَيْهِ رَاجِعُونَ، </vt:lpstr>
      <vt:lpstr>لَعَنَ اللّهُ مَنْ قَتَلَكَ، </vt:lpstr>
      <vt:lpstr>وَلَعَنَ اللّهُ مَنْ خَالَفَكَ، </vt:lpstr>
      <vt:lpstr>وَلَعَنَ اللّهُ مَنِ افْتَرَى عَلَيْكَ، </vt:lpstr>
      <vt:lpstr>وَلَعَنَ اللّهُ مَنْ ظَلَمَكَ وَغَصَبَكَ حَقَّكَ، </vt:lpstr>
      <vt:lpstr>وَلَعَنَ اللّهُ مَنْ بَلَغَهُ ذلِكَ فَرَضِيَ بِهِ، </vt:lpstr>
      <vt:lpstr>إِنَّا إِلَى اللّهِ مِنْهُمْ بُرَاءُ، </vt:lpstr>
      <vt:lpstr>لَعَنَ اللّهُ أُمَّةً خَالَفَتْكَ، </vt:lpstr>
      <vt:lpstr>وَجَحَدَتْ وِلايَتَكَ، </vt:lpstr>
      <vt:lpstr>وَتَظَاهَرَتْ عَلَيْكَ وَقَتَلَتْكَ، </vt:lpstr>
      <vt:lpstr>وَحَادَتْ عَنْكَ وَخَذَلَتْكَ، </vt:lpstr>
      <vt:lpstr>الْحَمْدُ لِلّهِ الَّذِي جَعَلَ النَّارَ مَثْوَاهُمْ </vt:lpstr>
      <vt:lpstr>وَبِئْسَ الْوِرْدُ الْمَوْرُودُ. </vt:lpstr>
      <vt:lpstr>أَشْهَدُ لَكَ يَا وَلِيَّ اللّهِ وَوَلِيَّ رَسُولِهِ صَلَّى اللّهُ عَلَيْهِ وَآلِهِ بِالْبَلاغِ وَالأدَاءِ، </vt:lpstr>
      <vt:lpstr>وَأَشْهَدُ أَنَّكَ حَبِيبُ اللّهِ وَبَابُهُ، </vt:lpstr>
      <vt:lpstr>وَأَنَّكَ جَنْبُ اللّهِ وَوَجْهُهُ الَّذِي مِنْهُ يُؤْتَى، </vt:lpstr>
      <vt:lpstr>وَأَنَّكَ سَبِيلُ اللّهِ، </vt:lpstr>
      <vt:lpstr>وَأَنَّكَ عَبْدُ اللّهِ، </vt:lpstr>
      <vt:lpstr>وَأَخُو رَسُولِهِ صَلَّى اللّهُ عَلَيْهِ وَآلِهِ، </vt:lpstr>
      <vt:lpstr>أَتَيْتُكَ زَائِراً لِعَظِيمِ حَالِكَ وَمَنْزِلَتِكَ عِنْدَ اللّهِ وَعِنْدَ رَسُولِهِ، </vt:lpstr>
      <vt:lpstr>مُتَقَرِّباً إِلَى اللّهِ بِزِيَارَتِكَ، </vt:lpstr>
      <vt:lpstr>رَاغِباً إِلَيْكَ فِي الشَّفَاعَةِ، </vt:lpstr>
      <vt:lpstr>أَبْتَغِي بِشَفَاعَتِكَ خَلاصَ نَفْسِي، </vt:lpstr>
      <vt:lpstr>مُتَعَوِّذاً بِكَ مِنَ النَّارِ، </vt:lpstr>
      <vt:lpstr>هَارِباً مِنْ ذُنُوبِيَ الَّتِي احْتَطَبْتُهَا عَلَى ظَهْرِي، </vt:lpstr>
      <vt:lpstr>فَزِعاً إِلَيْكَ رَجَاءَ رَحْمَةِ رَبِّي، </vt:lpstr>
      <vt:lpstr>أَتَيْتُكَ أَسْتَشْفِعُ بِكَ يَا مَوْلايَ إِلَى اللّهِ </vt:lpstr>
      <vt:lpstr>وَأَتَقَرَّبُ بِكَ إِلَيْهِ لِيَقْضِيَ بِكَ حَوَائِجِي، </vt:lpstr>
      <vt:lpstr>فَاشْفَعْ لِي يَا أَمِيرَ الْمُؤْمِنِينَ </vt:lpstr>
      <vt:lpstr>فَإِنِّي عَبْدُ اللّهِ وَمَوْلاكَ وَزَائِرُكَ </vt:lpstr>
      <vt:lpstr>وَلَكَ عِنْدَ اللّهِ الْمَقَامُ الْمَعْلُومُ، </vt:lpstr>
      <vt:lpstr>وَالْجَاهُ الْعَظِيمُ، </vt:lpstr>
      <vt:lpstr>وَالشَّأْنُ الْكَبِيرُ، </vt:lpstr>
      <vt:lpstr>وَالشَّفَاعَةُ الْمَقْبُولَةُ. </vt:lpstr>
      <vt:lpstr>اللّهُمَّ صَلِّ عَلَى مُحَمَّدٍ وَآلِ مُحَمَّدٍ، </vt:lpstr>
      <vt:lpstr>وَصَلِّ عَلَى عَبْدِكَ وَأَمِينِكَ الأوْفَى، </vt:lpstr>
      <vt:lpstr>وَعُرْوَتِكَ الْوُثْقَى، </vt:lpstr>
      <vt:lpstr>وَيَدِكَ الْعُلْيَا، </vt:lpstr>
      <vt:lpstr>وَكَلِمَتِكَ الْحُسْنَى، </vt:lpstr>
      <vt:lpstr>وَحُجَّتِكَ عَلَى الْوَرَى، </vt:lpstr>
      <vt:lpstr>وَصِدِّيقِكَ الأكْبَرِ، </vt:lpstr>
      <vt:lpstr>سَيِّدِ الأوْصِيَاءِ، </vt:lpstr>
      <vt:lpstr>وَرُكْنِ الأوْلِيَاءِ، </vt:lpstr>
      <vt:lpstr>وَعِمَادِ الأصْفِيَاءِ، </vt:lpstr>
      <vt:lpstr>أَمِيرِالْمُؤْمِنِينَ، </vt:lpstr>
      <vt:lpstr>وَيَعْسُوبِ الْمُتَّقِينَ، </vt:lpstr>
      <vt:lpstr>وَقُدْوَةِ الصِّدِّيقِينَ، </vt:lpstr>
      <vt:lpstr>وَإِمَامِ الصَّالِحِينَ، </vt:lpstr>
      <vt:lpstr>الْمَعْصُومِ مِنَ الزَّلَلِ، </vt:lpstr>
      <vt:lpstr>وَالْمَفْطُومِ مِنَ الْخَلَلِ، </vt:lpstr>
      <vt:lpstr>وَالْمُهَذَّبِ مِنَ الْعَيْبِ، </vt:lpstr>
      <vt:lpstr>وَالْمُطَهَّرِ مِنَ الرَّيْبِ، </vt:lpstr>
      <vt:lpstr>أَخِي نَبِيِّكَ، </vt:lpstr>
      <vt:lpstr>وَوَصِيِّ رَسُولِكَ، </vt:lpstr>
      <vt:lpstr>وَالْبَائِتِ عَلَى فِرَاشِهِ، </vt:lpstr>
      <vt:lpstr>وَالْمُوَاسِي لَهُ بِنَفْسِهِ، </vt:lpstr>
      <vt:lpstr>وَكَاشِفِ الْكَرْبِ عَنْ وَجْهِهِ، </vt:lpstr>
      <vt:lpstr>الَّذِي جَعَلْتَهُ سَيْفاً لِنُبُوَّتِهِ، </vt:lpstr>
      <vt:lpstr>وَمُعْجِزاً لِرِسَالَتِهِ، </vt:lpstr>
      <vt:lpstr>وَدَلالَةً وَاضِحَةً لِحُجَّتِهِ، </vt:lpstr>
      <vt:lpstr>وَحَامِلاً لِرَايَتِهِ، </vt:lpstr>
      <vt:lpstr>وَوِقَايَةً لِمُهْجَتِهِ، </vt:lpstr>
      <vt:lpstr>وَهَادِياً لأُمَّتِهِ، </vt:lpstr>
      <vt:lpstr>وَيَداً لِبَأْسِهِ، </vt:lpstr>
      <vt:lpstr>وَتَاجاً لِرَأْسِهِ، </vt:lpstr>
      <vt:lpstr>وَبَاباً لِنَصْرِهِ، </vt:lpstr>
      <vt:lpstr>وَمِفْتَاحاً لِظَفَرِهِ </vt:lpstr>
      <vt:lpstr>حَتَّى هَزَمَ جُنُودَ الشِّرْكِ بِأَيْدِكَ، </vt:lpstr>
      <vt:lpstr>وَأَبَادَ عَسَاكِرَ الْكُفْرِ بِأَمْرِكَ، </vt:lpstr>
      <vt:lpstr>وَبَذَلَ نَفْسَهُ فِي مَرْضَاتِكَ وَمَرْضَاةِ رَسُولِكَ، </vt:lpstr>
      <vt:lpstr>وَجَعَلَهَا وَقْفاً عَلَى طَاعَتِهِ، </vt:lpstr>
      <vt:lpstr>وَمَجِنّاً دُونَ نَكْبَتِهِ، </vt:lpstr>
      <vt:lpstr>حَتَّى فَاضَتْ نَفْسُهُ صَلَّى اللّهُ عَلَيْهِ وَآلِهِ فِي كَفِّهِ </vt:lpstr>
      <vt:lpstr>وَاسْتَلَبَ بَرْدَهَا، </vt:lpstr>
      <vt:lpstr>وَمَسَحَهُ عَلَى وَجْهِهِ، </vt:lpstr>
      <vt:lpstr>وَأَعَانَتْهُ مَلائِكَتُكَ عَلَى غُسْلِهِ وَتَجْهِيزِهِ، </vt:lpstr>
      <vt:lpstr>وَصَلَّى عَلَيْهِ وَوَارَى شَخْصَهُ، </vt:lpstr>
      <vt:lpstr>وَقَضَى دَيْنَهُ، </vt:lpstr>
      <vt:lpstr>وَأَنْجَزَ وَعْدَهُ، </vt:lpstr>
      <vt:lpstr>وَلَزِمَ عَهْدَهُ، </vt:lpstr>
      <vt:lpstr>وَاحْتَذَى مِثَالَهُ، </vt:lpstr>
      <vt:lpstr>وَحَفِظَ وَصِيَّتَهُ، </vt:lpstr>
      <vt:lpstr>وَحِينَ وَجَدَ أَنْصَاراً نَهَضَ مُسْتَقِلاً بِأَعْبَاءِ الْخِلافَةِ، </vt:lpstr>
      <vt:lpstr>مُضْطَلِعاً بِأَثْقَالِ الإمَامَةِ، </vt:lpstr>
      <vt:lpstr>فَنَصَبَ رَايَةَ الْهُدَى فِي عِبَادِكَ، </vt:lpstr>
      <vt:lpstr>وَنَشَرَ ثَوْبَ الأمْنِ فِي بِلادِكَ، </vt:lpstr>
      <vt:lpstr>وَبَسَطَ الْعَدْلَ فِي بَرِيَّتِكَ، </vt:lpstr>
      <vt:lpstr>وَحَكَمَ بِكِتَابِكَ فِي خَلِيقَتِكَ، </vt:lpstr>
      <vt:lpstr>وَأَقَامَ الْحُدُودَ، </vt:lpstr>
      <vt:lpstr>وَقَمَعَ الْجُحُودَ، </vt:lpstr>
      <vt:lpstr>وَقَوَّمَ الزَّيْغَ، </vt:lpstr>
      <vt:lpstr>وَسَكَّنَ الْغَمْرَةَ، </vt:lpstr>
      <vt:lpstr>وَأَبَادَ الْفَتْرَةَ، </vt:lpstr>
      <vt:lpstr>وَسَدَّ الْفُرْجَةَ، </vt:lpstr>
      <vt:lpstr>وَقَتَلَ النَّاكِثَةَ وَالْقَاسِطَةَ وَالْمَارِقَةَ، </vt:lpstr>
      <vt:lpstr>وَلَمْ يَزَلْ عَلَى مِنْهَاجِ رَسُولِ اللّهِ صَلَّى اللّهُ عَلَيْهِ وَآلِهِ وَوَتِيرَتِهِ، </vt:lpstr>
      <vt:lpstr>وَلُطْفِ شَاكِلَتِهِ، </vt:lpstr>
      <vt:lpstr>وَجَمَالِ سِيرَتِهِ، </vt:lpstr>
      <vt:lpstr>مُقْتَدِياً بِسُنَّتِهِ، </vt:lpstr>
      <vt:lpstr>مُتَعَلِّقاً بِهِمَّتِهِ، </vt:lpstr>
      <vt:lpstr>مُبَاشِراً لِطَرِيقَتِهِ، </vt:lpstr>
      <vt:lpstr>وَأَمْثِلَتُهُ نَصْبُ عَيْنَيْهِ </vt:lpstr>
      <vt:lpstr>يَحْمِلُ عِبَادَكَ عَلَيْهَا </vt:lpstr>
      <vt:lpstr>وَيَدْعُوهُمْ إِلَيْهَا </vt:lpstr>
      <vt:lpstr>إِلَى أَنْ خُضِبَتْ شَيْبَتُهُ مِنْ دَمِ رَأْسِهِ. </vt:lpstr>
      <vt:lpstr>اللّهُمَّ فَكَمَا لَمْ يُؤْثِرْ فِي طَاعَتِكَ شَكّاً عَلَى يَقِينٍ، </vt:lpstr>
      <vt:lpstr>وَلَمْ يُشْرِكْ بِكَ طَرْفَةَ عَيْنٍ </vt:lpstr>
      <vt:lpstr>صَلِّ عَلَيْهِ صَلاةً زَاكِيَةً نَامِيَةً </vt:lpstr>
      <vt:lpstr>يَلْحَقُ بِهَا دَرَجَةَ النُّبُوَّةِ فِي جَنَّتِكَ، </vt:lpstr>
      <vt:lpstr>وَبَلِّغْهُ مِنَّا تَحِيَّةً وَسَلاماً، </vt:lpstr>
      <vt:lpstr>وَآتِنَا مِنْ لَدُنْكَ فِي مُوَالاتِهِ فَضْلاً وَإِحْسَاناً </vt:lpstr>
      <vt:lpstr>وَمَغْفِرَةً وَرِضْوَاناً، </vt:lpstr>
      <vt:lpstr>إِنَّكَ ذُو الْفَضْلِ الْجَسِيمِ، </vt:lpstr>
      <vt:lpstr>بِرَحْمَتِكَ يَا أَرْحَمَ الرَّاحِمِينَ. </vt:lpstr>
      <vt:lpstr>PowerPoint Presentation</vt:lpstr>
      <vt:lpstr>PowerPoint Presentation</vt:lpstr>
      <vt:lpstr>PowerPoint Presentation</vt:lpstr>
      <vt:lpstr>PowerPoint Presentation</vt:lpstr>
      <vt:lpstr>PowerPoint Presentation</vt:lpstr>
      <vt:lpstr>اللّهُمَّ إِنَّكَ بَشَّرْتَنِي عَلَى لِسَانِ نَبِيِّكَ وَرَسُولِكَ </vt:lpstr>
      <vt:lpstr>مُحَمَّدٍ صَلَوَاتُكَ عَلَيْهِ وَآلِهِ </vt:lpstr>
      <vt:lpstr>فَقُلْتَ: (وَبَشِّرِ الَّذِينَ آمَنُوَا أَنَّ لَهُمْ قَدَمَ صِدْقٍ عِنْدَ رَبِّهِمْ.) </vt:lpstr>
      <vt:lpstr>اللّهُمَّ وَإِنِّي مُؤْمِنٌ بِجَمِيعِ أَنْبِيَائِكَ وَرُسُلِكَ صَلَوَاتُكَ عَلَيْهِمْ، </vt:lpstr>
      <vt:lpstr>فَلا تَقِفْنِي بَعْدَ مَعْرِفَتِهِمْ مَوْقِفاً تَفْضَحُنِي فِيهِ عَلَى رُؤُوسِ الأشْهَادِ، </vt:lpstr>
      <vt:lpstr>بَلْ قِفْنِي مَعَهُمْ وَتَوَفَّنِي عَلَى التَّصْدِيقِ بِهِمْ. </vt:lpstr>
      <vt:lpstr>اللّهُمَّ وَأَنْتَ خَصَصْتَهُمْ بِكَرَامَتِكَ، </vt:lpstr>
      <vt:lpstr>وَأَمَرْتَنِي بِاتِّبَاعِهِمْ، </vt:lpstr>
      <vt:lpstr>اللّهُمَّ وَإِنِّي عَبْدُكَ وَزَائِرُكَ </vt:lpstr>
      <vt:lpstr>مُتَقَرِّباً إِلَيْكَ بِزِيَارَةِ أَخِي رَسُولِكَ </vt:lpstr>
      <vt:lpstr>وَعَلَى كُلِّ مَأْتِيٍّ وَمَزُورٍ حَقٌّ لِمَنْ أَتَاهُ وَزَارَهُ، </vt:lpstr>
      <vt:lpstr>وَأَنْتَ خَيْرُ مَأْتِيٍّ، </vt:lpstr>
      <vt:lpstr>وَأَكْرَمُ مَزُورٍ، </vt:lpstr>
      <vt:lpstr>فَأَسْأَلُكَ يَا اللّهُ يَا رَحْمنُ يَا رَحِيمُ </vt:lpstr>
      <vt:lpstr>يَا جَوَادُ يَا مَاجِدُ </vt:lpstr>
      <vt:lpstr>يَا أَحَدُ يَا صَمَدُ </vt:lpstr>
      <vt:lpstr>يَا مَنْ لَمْ يَلِدْ وَلَمْ يُولَدْ </vt:lpstr>
      <vt:lpstr>وَلَمْ يَكُنْ لَهُ كُفُواً أَحَدٌ </vt:lpstr>
      <vt:lpstr>وَلَمْ يَتَّخِذْ صَاحِبَةً وَلا وَلَداً </vt:lpstr>
      <vt:lpstr>أَنْ تُصَلّيَ عَلَى مُحَمَّدٍ وَآلِ مُحَمَّدٍ، </vt:lpstr>
      <vt:lpstr>وَأَنْ تَجْعَلَ تُحْفَتَكَ إِيَّايَ مِنْ زِيَارَتِي أَخَا رَسُولِكَ </vt:lpstr>
      <vt:lpstr>فَكَاكَ رَقَبَتِي مِنَ النَّارِ، </vt:lpstr>
      <vt:lpstr>وَأَنْ تَجْعَلَنِي مِمَّنْ يُسَارِعُ فِي الْخَيْرَاتِ </vt:lpstr>
      <vt:lpstr>وَيَدْعُوكَ رَغَباً وَرَهَباً، </vt:lpstr>
      <vt:lpstr>وَتَجْعَلَنِي لَكَ مِنَ الْخَاشِعِينَ. </vt:lpstr>
      <vt:lpstr>اللّهُمَّ إِنَّكَ مَنَنْتَ عَلَيَّ بِزِيَارَةِ مَوْلايَ عَلِيِّ بْنِ أَبِي طَالِبٍ </vt:lpstr>
      <vt:lpstr>وَوِلايَتِهِ وَمَعْرِفَتِهِ </vt:lpstr>
      <vt:lpstr>فَاجْعَلْنِي مِمَّنْ يَنْصُرُهُ وَيَنْتَصِرُ بِهِ، </vt:lpstr>
      <vt:lpstr>وَمُنَّ عَلَيَّ بِنَصْرِكَ لِدِينِكَ. </vt:lpstr>
      <vt:lpstr>اللّهُمَّ وَاجْعَلْنِي مِنْ شِيعَتِهِ، وَتَوَفَّنِي عَلَى دِينِهِ. </vt:lpstr>
      <vt:lpstr>اللّهُمَّ أَوْجِبْ لِي مِنَ الرَّحْمَةِ وَالرِّضْوَانِ </vt:lpstr>
      <vt:lpstr>وَالْمَغْفِرَةِ وَالإحْسَانِ </vt:lpstr>
      <vt:lpstr>وَالرِّزْقِ الْوَاسِعِ الْحَلالِ الطَّيِّبِ </vt:lpstr>
      <vt:lpstr>مَا أَنْتَ أَهْلُهُ يَا أَرْحمَ الرَّاحِمِينَ، </vt:lpstr>
      <vt:lpstr>وَالْحَمْدُ لِلّهِ رَبِّ الْعَالَمِينَ. </vt:lpstr>
      <vt:lpstr>PowerPoint Presentation</vt:lpstr>
      <vt:lpstr>PowerPoint Presentation</vt:lpstr>
      <vt:lpstr>PowerPoint Presentation</vt:lpstr>
      <vt:lpstr>PowerPoint Presentation</vt:lpstr>
      <vt:lpstr>اللّهُمَّ إنِّي أَسْأَلُك بِالتَّجَلِّي الأَعْظَمِ</vt:lpstr>
      <vt:lpstr>فِي هذِهِ اللَّيْلَةِ مِنَ الشَّهْرِ الْمُعَظَّمِ،</vt:lpstr>
      <vt:lpstr>وَالْمُرْسَلِ الْمُكَرَّمِ،</vt:lpstr>
      <vt:lpstr>أَنْ تُصَلِّيَ عَلَى مُحَمَّدٍ وَآلِهِ</vt:lpstr>
      <vt:lpstr>وَأَنْ تَغْفِرَ لَنَا مَا أَنْتَ بِهِ مِنَّا أَعْلَمُ،</vt:lpstr>
      <vt:lpstr>يَا مَنْ يَعْلَمُ وَلا نَعْلَمُ.</vt:lpstr>
      <vt:lpstr>اللّهُمَّ بَارِكْ لَنَا فِي لَيْلَتِنَا هذِهِ</vt:lpstr>
      <vt:lpstr>الَّتِي بِشَرَفِ الرِّسَالَةِ فَضَّلْتَهَا،</vt:lpstr>
      <vt:lpstr>وَبِكَرَامَتِكَ أَجْلَلْتَهَا،</vt:lpstr>
      <vt:lpstr>وَبِالْمَحَلِّ الشَّرِيفِ أَحْلَلْتَهَا.</vt:lpstr>
      <vt:lpstr>اللّهُمَّ فَإنَّا نَسْأَلُكَ بِالْمَبْعَثِ الشَّرِيفِ،</vt:lpstr>
      <vt:lpstr>وَالسَّيِّدِ اللَّطِيفِ،</vt:lpstr>
      <vt:lpstr>وَالْعُنْصُرِ الْعَفِيفِ،</vt:lpstr>
      <vt:lpstr>أَنْ تُصَلِّيَ عَلَى مُحَمَّدٍ وَآلِهِ</vt:lpstr>
      <vt:lpstr>وَأَنْ تَجْعَلَ أَعْمَالَنَا فِي هذِهِ اللَّيْلَةِ</vt:lpstr>
      <vt:lpstr>وَفِي سَائِرِ اللَّيَالِي مَقْبُولَةً،</vt:lpstr>
      <vt:lpstr>وَذُنُوبَنَا مَغْفُورَةً،</vt:lpstr>
      <vt:lpstr>وَحَسَنَاتِنَا مَشْكُورَةً،</vt:lpstr>
      <vt:lpstr>وَسَيِّئَاتِنَا مَسْتُورَةً،</vt:lpstr>
      <vt:lpstr>وَقُلُوبَنَا بِحُسْنِ الْقَوْلِ مَسْرُورَةً،</vt:lpstr>
      <vt:lpstr>وَأَرْزَاقَنَا مِنْ لَدُنْكَ بِالْيُسْرِ مَدْرُورَةً.</vt:lpstr>
      <vt:lpstr>اللّهُمَّ إنَّكَ تَرَى وَلا تُرَى،</vt:lpstr>
      <vt:lpstr>وَأَنْتَ بِالْمَنْظَرِ الأَعْلَى،</vt:lpstr>
      <vt:lpstr>وَإنَّ إلَيْكَ الرُّجْعَى وَالْمُنْتَهَى،</vt:lpstr>
      <vt:lpstr>وَإنَّ لَكَ الْمَمَاتَ وَالْمَحْيَا،</vt:lpstr>
      <vt:lpstr>وَإنَّ لَكَ الآخِرَةَ وَالأُولَى.</vt:lpstr>
      <vt:lpstr>اللّهُمَّ إنَّا نَعُوذُ بِكَ أَنْ نَذِلَّ وَنَخْزَى،</vt:lpstr>
      <vt:lpstr>وَأَنْ نَأْتِيَ مَا عَنْهُ تَنْهَى.</vt:lpstr>
      <vt:lpstr>اللّهُمَّ إنَّا نَسْأَلُكَ الْجَنَّةَ بِرَحْمَتِكَ،</vt:lpstr>
      <vt:lpstr>وَنَسْتَعِيذُ بِكَ مِنَ النَّارِ</vt:lpstr>
      <vt:lpstr>فَأَعِذْنَا مِنْهَا بِقُدْرَتِكَ،</vt:lpstr>
      <vt:lpstr>وَنَسْأَلُكَ مِنَ الْحُورِ الْعِينِ</vt:lpstr>
      <vt:lpstr>فَارْزُقْنَا بِعِزَّتِكَ،</vt:lpstr>
      <vt:lpstr>وَاجْعَلْ أَوْسَعَ أَرْزَاقِنَا عِنْدَ كِبَرِ سِنِّنَا،</vt:lpstr>
      <vt:lpstr>وَأَحْسَنَ أَعْمَالِنَا عِنْدَ اقْتِرَابِ آجَالِنَا،</vt:lpstr>
      <vt:lpstr>وَأَطِلْ فِي طَاعَتِكَ،</vt:lpstr>
      <vt:lpstr>وَمَا يُقَرِّبُ إلَيْكَ،</vt:lpstr>
      <vt:lpstr>وَيُحْظِي عِنْدَكَ،</vt:lpstr>
      <vt:lpstr>وَيُزْلِفُ لَدَيْكَ أَعْمَارَنَا،</vt:lpstr>
      <vt:lpstr>وَأَحْسِنْ فِي جَمِيعِ أَحْوَالِنَا وَأُمُورِنَا مَعْرِفَتَنَا،</vt:lpstr>
      <vt:lpstr>وَلا تَكِلْنَا إلَى أَحَدٍ مِنْ خَلْقِكَ فَيَمُنَّ عَلَيْنَا،</vt:lpstr>
      <vt:lpstr>وَتَفَضَّلْ عَلَيْنَا بِجَمِيعِ حَوَائِجِنَا لِلدُّنْيَا وَالآخِرَةِ،</vt:lpstr>
      <vt:lpstr>وَابْدَأْ بِآبَائِنَا وَأَبْنَائِنَا</vt:lpstr>
      <vt:lpstr>وَجَمِيعِ إخْوَانِنَا الْمُؤْمِنِينَ</vt:lpstr>
      <vt:lpstr>فِي جَمِيعِ مَا سَأَلْنَاكَ لأنْفُسِنَا</vt:lpstr>
      <vt:lpstr>يَا أَرْحَمَ الرَّاحِمِينَ.</vt:lpstr>
      <vt:lpstr>اللّهُمَّ إنَّا نَسْأَلُكَ بِاسْمِكَ الْعَظِيمِ،</vt:lpstr>
      <vt:lpstr>وَمُلْكِكَ الْقَدِيمِ،</vt:lpstr>
      <vt:lpstr>أَنْ تُصَلِّيَ عَلَى مُحَمَّدٍ وَآلِ مُحَمَّدٍ</vt:lpstr>
      <vt:lpstr>وَأَنْ تَغْفِرَ لَنَا الذَّنْبَ الْعَظِيمَ،</vt:lpstr>
      <vt:lpstr>إنَّهُ لا يَغْفِرُ الْعَظِيمَ إلاّ الْعَظِيمُ.</vt:lpstr>
      <vt:lpstr>اللّهُمَّ وَهذَا رَجَبٌ الْمُكَرَّمُ</vt:lpstr>
      <vt:lpstr>الَّذِي أَكْرَمْتَنَا بِهِ أَوَّلُ أَشْهُرِ الْحُرُمِ،</vt:lpstr>
      <vt:lpstr>أَكْرَمْتَنَا بِهِ مِنْ بَيْنِ الأُمَمِ،</vt:lpstr>
      <vt:lpstr>فَلَكَ الْحَمْدُ يَا ذَا الْجُودِ وَالْكَرَمِ،</vt:lpstr>
      <vt:lpstr>فَأَسْأَلُكَ بِهِ وَبِاسْمِكَ</vt:lpstr>
      <vt:lpstr>الأَعْظَمِ الأَعْظَمِ الأَعْظَمِ،</vt:lpstr>
      <vt:lpstr>الأَجَلِّ الأَكْرَمِ</vt:lpstr>
      <vt:lpstr>الَّذِي خَلَقْتَهُ فَاسْتَقَرَّ فِي ظِلِّكَ</vt:lpstr>
      <vt:lpstr>فَلا يَخْرُجُ مِنْكَ إلَى غَيْرِكَ</vt:lpstr>
      <vt:lpstr>أَنْ تُصَلِّيَ عَلَى مُحَمَّدٍ وَأَهْلِ بَيْتِهِ الطَّاهِرِينَ،</vt:lpstr>
      <vt:lpstr>وَأَنْ تَجْعَلَنَا مِنَ الْعَامِلِينَ فِيهِ بِطَاعَتِكَ،</vt:lpstr>
      <vt:lpstr>وَالآمِلِينَ فِيهِ لِشَفَاعَتِكَ.</vt:lpstr>
      <vt:lpstr>اللّهُمَّ اهْدِنَا إلَى سَوَاءِ السَّبِيلِ،</vt:lpstr>
      <vt:lpstr>وَاجْعَلْ مَقِيلَنَا عِنْدَكَ خَيْرَ مَقِيلٍ،</vt:lpstr>
      <vt:lpstr>فِي ظِلٍّ ظَلِيلٍ،</vt:lpstr>
      <vt:lpstr>وَمُلْكٍ جَزِيلٍ،</vt:lpstr>
      <vt:lpstr>فَإنَّكَ حَسْبُنَا وَنِعْمَ الْوَكِيلُ.</vt:lpstr>
      <vt:lpstr>اللّهُمَّ اقْلِبْنَا مُفْلِحِينَ مُنْجِحِينَ</vt:lpstr>
      <vt:lpstr>غَيْرَ مَغْضُوبٍ عَلَيْنَا وَلا ضَالّينَ</vt:lpstr>
      <vt:lpstr>بِرَحْمَتِكَ يَا أَرْحَمَ الرَّاحِمِينَ.</vt:lpstr>
      <vt:lpstr>اللّهُمَّ إنِّي أَسْأَلُك بِعَزَائِمِ مَغْفِرَتِكَ،</vt:lpstr>
      <vt:lpstr>وَبِوَاجِبِ رَحْمَتِكَ،</vt:lpstr>
      <vt:lpstr>السَّلامَةَ مِنْ كُلِّ إثْمٍ،</vt:lpstr>
      <vt:lpstr>وَالْغَنِيمَةَ مِنْ كُلِّ بِرٍّ،</vt:lpstr>
      <vt:lpstr>وَالْفَوْزَ بِالْجَنَّةِ،</vt:lpstr>
      <vt:lpstr>وَالنَّجَاةَ مِنَ النَّارِ.</vt:lpstr>
      <vt:lpstr>اللّهُمَّ دَعَاكَ الدَّاعُونَ وَدَعَوْتُكَ،</vt:lpstr>
      <vt:lpstr>وَسَأَلَكَ السَّائِلُونَ وَسَأَلْتُكَ،</vt:lpstr>
      <vt:lpstr>وَطَلَبَ إلَيْكَ الطَّالِبُونَ وَطَلَبْتُ إلَيْكَ.</vt:lpstr>
      <vt:lpstr>اللّهُمَّ أَنْتَ الثِّقَةُ وَالرَّجَاءُ،</vt:lpstr>
      <vt:lpstr>وَإلَيْكَ مُنْتَهَى الرَّغْبَةِ فِي الدُّعَاءِ.</vt:lpstr>
      <vt:lpstr>اللّهُمَّ فَصَلِّ عَلَى مُحَمَّدٍ وَآلِهِ</vt:lpstr>
      <vt:lpstr>وَاجْعَلِ الْيَقِينَ فِي قَلْبِي،</vt:lpstr>
      <vt:lpstr>وَالنُّورَ فِي بَصَرِي</vt:lpstr>
      <vt:lpstr>وَالنَّصِيحَةَ فِي صَدْرِي،</vt:lpstr>
      <vt:lpstr>وَذِكْرَكَ بِاللَّيْلِ وَالنَّهَارِ عَلَى لِسَانِي،</vt:lpstr>
      <vt:lpstr>وَرِزْقاً وَاسِعاً غَيْرَ مَمْنُونٍ وَلا مَحْظُورٍ فَارْزُقْنِي،</vt:lpstr>
      <vt:lpstr>وَبَارِكْ لِي فِيمَا رَزَقْتَنِي،</vt:lpstr>
      <vt:lpstr>وَاجْعَلْ غِنَايَ فِي نَفْسِي،</vt:lpstr>
      <vt:lpstr>وَرَغْبَتِي فِيمَا عِنْدَكَ</vt:lpstr>
      <vt:lpstr>بِرَحْمَتِكَ يَا أَرْحَمَ الرَّاحِمِينَ.</vt:lpstr>
      <vt:lpstr>PowerPoint Presentation</vt:lpstr>
      <vt:lpstr>الْحَمْدُ لِلّهِ الَّذِي هَدَانَا لِمَعْرِفَتِهِ،</vt:lpstr>
      <vt:lpstr>وَخَصَّنَا بِوِلايَتِهِ،</vt:lpstr>
      <vt:lpstr>وَوَفَّقَنَا لِطَاعَتِهِ،</vt:lpstr>
      <vt:lpstr>شُكْراً شُكْراً.</vt:lpstr>
      <vt:lpstr>PowerPoint Presentation</vt:lpstr>
      <vt:lpstr>اللّهُمَّ إنِّي قَصَدْتُكَ بِحَاجَتِي،</vt:lpstr>
      <vt:lpstr>وَاعْتَمَدْتُ عَلَيْكَ بِمَسْأَلَتِي،</vt:lpstr>
      <vt:lpstr>وَتَوَجَّهْتُ إلَيْكَ بِأَئِمَّتِي وَسَادَتِي.</vt:lpstr>
      <vt:lpstr>اللّهُمَّ انْفَعْنَا بِحُبِّهِمْ،</vt:lpstr>
      <vt:lpstr>وَأَوْرِدْنَا مَوْرِدَهُمْ،</vt:lpstr>
      <vt:lpstr>وَارْزُقْنَا مُرَافَقَتَهُمْ،</vt:lpstr>
      <vt:lpstr>وَأَدْخِلْنَا الْجَنَّةَ فِي زُمْرَتِهِمْ</vt:lpstr>
      <vt:lpstr>بِرَحْمَتِكَ يَا أَرْحَمَ الرَّاحِمِينَ.</vt:lpstr>
      <vt:lpstr>لا أُشْرِكُ بِرَبِّي أَحَداً.</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Rehan Ali Lotlikar for Duas.org</dc:creator>
  <cp:lastModifiedBy>user</cp:lastModifiedBy>
  <cp:revision>174</cp:revision>
  <dcterms:created xsi:type="dcterms:W3CDTF">2005-08-31T20:32:19Z</dcterms:created>
  <dcterms:modified xsi:type="dcterms:W3CDTF">2020-04-02T07:53:36Z</dcterms:modified>
</cp:coreProperties>
</file>